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77" r:id="rId2"/>
    <p:sldId id="276" r:id="rId3"/>
    <p:sldId id="279" r:id="rId4"/>
    <p:sldId id="257" r:id="rId5"/>
    <p:sldId id="258" r:id="rId6"/>
    <p:sldId id="259" r:id="rId7"/>
    <p:sldId id="260" r:id="rId8"/>
    <p:sldId id="261" r:id="rId9"/>
    <p:sldId id="262" r:id="rId10"/>
    <p:sldId id="263" r:id="rId11"/>
    <p:sldId id="264" r:id="rId12"/>
    <p:sldId id="265" r:id="rId13"/>
    <p:sldId id="266" r:id="rId14"/>
    <p:sldId id="269" r:id="rId15"/>
    <p:sldId id="271" r:id="rId16"/>
    <p:sldId id="272" r:id="rId17"/>
    <p:sldId id="273" r:id="rId18"/>
    <p:sldId id="27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showGuides="1">
      <p:cViewPr varScale="1">
        <p:scale>
          <a:sx n="65" d="100"/>
          <a:sy n="65" d="100"/>
        </p:scale>
        <p:origin x="72"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7CFC244-3F92-4CB0-AD3D-0EF69C02D6DA}" type="datetimeFigureOut">
              <a:rPr lang="en-US" smtClean="0"/>
              <a:t>9/4/2019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1CE855B-4705-4E93-B3C5-04C8EECA26AF}" type="slidenum">
              <a:rPr lang="en-US" smtClean="0"/>
              <a:t>‹#›</a:t>
            </a:fld>
            <a:endParaRPr lang="en-US"/>
          </a:p>
        </p:txBody>
      </p:sp>
    </p:spTree>
    <p:extLst>
      <p:ext uri="{BB962C8B-B14F-4D97-AF65-F5344CB8AC3E}">
        <p14:creationId xmlns:p14="http://schemas.microsoft.com/office/powerpoint/2010/main" val="430804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5E32944-25A1-40E4-B73A-898650B7FF96}" type="datetimeFigureOut">
              <a:rPr lang="en-US" smtClean="0"/>
              <a:t>9/4/2019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0AB7DA9-9966-47FD-9EF8-E53E318110BC}" type="slidenum">
              <a:rPr lang="en-US" smtClean="0"/>
              <a:t>‹#›</a:t>
            </a:fld>
            <a:endParaRPr lang="en-US"/>
          </a:p>
        </p:txBody>
      </p:sp>
    </p:spTree>
    <p:extLst>
      <p:ext uri="{BB962C8B-B14F-4D97-AF65-F5344CB8AC3E}">
        <p14:creationId xmlns:p14="http://schemas.microsoft.com/office/powerpoint/2010/main" val="1738305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820A11CB-FE2F-473D-9B15-46E936ACD943}" type="slidenum">
              <a:rPr lang="en-US"/>
              <a:pPr/>
              <a:t>4</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795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553C082-CE53-4F5C-9C44-57AFD479F916}" type="slidenum">
              <a:rPr lang="en-US"/>
              <a:pPr/>
              <a:t>13</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3381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165D27D9-2FD8-4489-82CE-F603572B4B3A}" type="slidenum">
              <a:rPr lang="en-US"/>
              <a:pPr/>
              <a:t>14</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2238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75E54DFE-0C58-470F-9980-7256E0B9347E}" type="slidenum">
              <a:rPr lang="en-US"/>
              <a:pPr/>
              <a:t>15</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96427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7BFB9C3E-D0FD-4CB9-8593-7076D13645F6}" type="slidenum">
              <a:rPr lang="en-US"/>
              <a:pPr/>
              <a:t>16</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3291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0AF6E30-8101-4B87-88A3-3CA38A4DA583}" type="slidenum">
              <a:rPr lang="en-US"/>
              <a:pPr/>
              <a:t>17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07608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31B4AC9-8905-445A-A409-7D1FD5E09977}" type="slidenum">
              <a:rPr lang="en-US"/>
              <a:pPr/>
              <a:t>5</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6015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1D25711-FEA9-41D6-B604-A85459DBC2E5}" type="slidenum">
              <a:rPr lang="en-US"/>
              <a:pPr/>
              <a:t>6</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76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B3CED617-64AB-4E15-8807-8D8F1636A0BB}" type="slidenum">
              <a:rPr lang="en-US"/>
              <a:pPr/>
              <a:t>7</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51878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3484602E-02EE-4130-837F-2CA50D4902E2}" type="slidenum">
              <a:rPr lang="en-US"/>
              <a:pPr/>
              <a:t>8</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900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D45ADE3D-319F-42C6-9B7C-DC229B447379}" type="slidenum">
              <a:rPr lang="en-US"/>
              <a:pPr/>
              <a:t>9</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63380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9C14E535-2E97-4F78-9DE0-4379861DDBD3}" type="slidenum">
              <a:rPr lang="en-US"/>
              <a:pPr/>
              <a:t>10</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13601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E53BFAB-E54C-4E85-8420-FDF54F060EFC}" type="slidenum">
              <a:rPr lang="en-US"/>
              <a:pPr/>
              <a:t>11</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6188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BABD337-80B3-414C-9989-526798A37AD2}" type="slidenum">
              <a:rPr lang="en-US"/>
              <a:pPr/>
              <a:t>12</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334213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C98505-D5DF-44A4-A1DD-3E72B36B590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3446724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98505-D5DF-44A4-A1DD-3E72B36B590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271939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98505-D5DF-44A4-A1DD-3E72B36B590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10125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C98505-D5DF-44A4-A1DD-3E72B36B590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281951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98505-D5DF-44A4-A1DD-3E72B36B590C}" type="datetimeFigureOut">
              <a:rPr lang="en-US" smtClean="0"/>
              <a:t>9/4/2019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321711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C98505-D5DF-44A4-A1DD-3E72B36B590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255403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C98505-D5DF-44A4-A1DD-3E72B36B590C}" type="datetimeFigureOut">
              <a:rPr lang="en-US" smtClean="0"/>
              <a:t>9/4/2019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126835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C98505-D5DF-44A4-A1DD-3E72B36B590C}" type="datetimeFigureOut">
              <a:rPr lang="en-US" smtClean="0"/>
              <a:t>9/4/2019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309991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98505-D5DF-44A4-A1DD-3E72B36B590C}" type="datetimeFigureOut">
              <a:rPr lang="en-US" smtClean="0"/>
              <a:t>9/4/2019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4115529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98505-D5DF-44A4-A1DD-3E72B36B590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273179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98505-D5DF-44A4-A1DD-3E72B36B590C}" type="datetimeFigureOut">
              <a:rPr lang="en-US" smtClean="0"/>
              <a:t>9/4/2019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C33423-9345-483F-A45F-927EC2BA4AFB}" type="slidenum">
              <a:rPr lang="en-US" smtClean="0"/>
              <a:t>‹#›</a:t>
            </a:fld>
            <a:endParaRPr lang="en-US"/>
          </a:p>
        </p:txBody>
      </p:sp>
    </p:spTree>
    <p:extLst>
      <p:ext uri="{BB962C8B-B14F-4D97-AF65-F5344CB8AC3E}">
        <p14:creationId xmlns:p14="http://schemas.microsoft.com/office/powerpoint/2010/main" val="3913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98505-D5DF-44A4-A1DD-3E72B36B590C}" type="datetimeFigureOut">
              <a:rPr lang="en-US" smtClean="0"/>
              <a:t>9/4/2019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33423-9345-483F-A45F-927EC2BA4AFB}" type="slidenum">
              <a:rPr lang="en-US" smtClean="0"/>
              <a:t>‹#›</a:t>
            </a:fld>
            <a:endParaRPr lang="en-US"/>
          </a:p>
        </p:txBody>
      </p:sp>
    </p:spTree>
    <p:extLst>
      <p:ext uri="{BB962C8B-B14F-4D97-AF65-F5344CB8AC3E}">
        <p14:creationId xmlns:p14="http://schemas.microsoft.com/office/powerpoint/2010/main" val="2940905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mailto:richard.sniezko@usda.gov" TargetMode="External"/><Relationship Id="rId4" Type="http://schemas.openxmlformats.org/officeDocument/2006/relationships/hyperlink" Target="mailto:megan.lewien@usd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0000">
              <a:schemeClr val="accent6">
                <a:lumMod val="60000"/>
                <a:lumOff val="40000"/>
              </a:schemeClr>
            </a:gs>
            <a:gs pos="0">
              <a:schemeClr val="accent6">
                <a:lumMod val="75000"/>
              </a:schemeClr>
            </a:gs>
            <a:gs pos="94000">
              <a:schemeClr val="accent6">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2425" y="1540933"/>
            <a:ext cx="9187150" cy="1303867"/>
          </a:xfrm>
          <a:solidFill>
            <a:schemeClr val="accent6">
              <a:lumMod val="40000"/>
              <a:lumOff val="60000"/>
            </a:schemeClr>
          </a:solidFill>
          <a:ln>
            <a:solidFill>
              <a:schemeClr val="accent6">
                <a:lumMod val="50000"/>
              </a:schemeClr>
            </a:solidFill>
          </a:ln>
        </p:spPr>
        <p:txBody>
          <a:bodyPr>
            <a:normAutofit/>
          </a:bodyPr>
          <a:lstStyle/>
          <a:p>
            <a:pPr algn="ctr"/>
            <a:r>
              <a:rPr lang="en-US" sz="7300" b="1" dirty="0" smtClean="0"/>
              <a:t>Ash Seed Collection</a:t>
            </a:r>
            <a:endParaRPr lang="en-US" dirty="0"/>
          </a:p>
        </p:txBody>
      </p:sp>
      <p:sp>
        <p:nvSpPr>
          <p:cNvPr id="5" name="Text Placeholder 4"/>
          <p:cNvSpPr>
            <a:spLocks noGrp="1"/>
          </p:cNvSpPr>
          <p:nvPr>
            <p:ph type="body" idx="1"/>
          </p:nvPr>
        </p:nvSpPr>
        <p:spPr>
          <a:xfrm>
            <a:off x="1502424" y="2984244"/>
            <a:ext cx="9187151" cy="1367623"/>
          </a:xfrm>
        </p:spPr>
        <p:txBody>
          <a:bodyPr>
            <a:noAutofit/>
          </a:bodyPr>
          <a:lstStyle/>
          <a:p>
            <a:pPr algn="ctr"/>
            <a:r>
              <a:rPr lang="en-US" sz="3200" dirty="0">
                <a:solidFill>
                  <a:schemeClr val="tx1"/>
                </a:solidFill>
              </a:rPr>
              <a:t>Is the seed ready for collection? </a:t>
            </a:r>
            <a:br>
              <a:rPr lang="en-US" sz="3200" dirty="0">
                <a:solidFill>
                  <a:schemeClr val="tx1"/>
                </a:solidFill>
              </a:rPr>
            </a:br>
            <a:r>
              <a:rPr lang="en-US" sz="2800" dirty="0">
                <a:solidFill>
                  <a:schemeClr val="tx1"/>
                </a:solidFill>
              </a:rPr>
              <a:t>&amp;</a:t>
            </a:r>
            <a:r>
              <a:rPr lang="en-US" sz="3200" dirty="0">
                <a:solidFill>
                  <a:schemeClr val="tx1"/>
                </a:solidFill>
              </a:rPr>
              <a:t/>
            </a:r>
            <a:br>
              <a:rPr lang="en-US" sz="3200" dirty="0">
                <a:solidFill>
                  <a:schemeClr val="tx1"/>
                </a:solidFill>
              </a:rPr>
            </a:br>
            <a:r>
              <a:rPr lang="en-US" sz="3200" dirty="0">
                <a:solidFill>
                  <a:schemeClr val="tx1"/>
                </a:solidFill>
              </a:rPr>
              <a:t>Watching out for insect damage</a:t>
            </a:r>
          </a:p>
        </p:txBody>
      </p:sp>
    </p:spTree>
    <p:extLst>
      <p:ext uri="{BB962C8B-B14F-4D97-AF65-F5344CB8AC3E}">
        <p14:creationId xmlns:p14="http://schemas.microsoft.com/office/powerpoint/2010/main" val="1045635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SCN08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33400"/>
            <a:ext cx="6242050" cy="4038600"/>
          </a:xfrm>
          <a:prstGeom prst="rect">
            <a:avLst/>
          </a:prstGeom>
          <a:noFill/>
          <a:ln w="9525">
            <a:noFill/>
            <a:miter lim="800000"/>
            <a:headEnd/>
            <a:tailEnd/>
          </a:ln>
        </p:spPr>
      </p:pic>
      <p:sp>
        <p:nvSpPr>
          <p:cNvPr id="47107" name="Text Box 3"/>
          <p:cNvSpPr txBox="1">
            <a:spLocks noChangeArrowheads="1"/>
          </p:cNvSpPr>
          <p:nvPr/>
        </p:nvSpPr>
        <p:spPr bwMode="auto">
          <a:xfrm>
            <a:off x="2937933" y="4692650"/>
            <a:ext cx="6705600" cy="1754326"/>
          </a:xfrm>
          <a:prstGeom prst="rect">
            <a:avLst/>
          </a:prstGeom>
          <a:noFill/>
          <a:ln w="9525">
            <a:noFill/>
            <a:miter lim="800000"/>
            <a:headEnd/>
            <a:tailEnd/>
          </a:ln>
        </p:spPr>
        <p:txBody>
          <a:bodyPr>
            <a:spAutoFit/>
          </a:bodyPr>
          <a:lstStyle/>
          <a:p>
            <a:pPr lvl="0">
              <a:spcBef>
                <a:spcPct val="50000"/>
              </a:spcBef>
            </a:pPr>
            <a:r>
              <a:rPr lang="en-US" dirty="0"/>
              <a:t>Longitudinal cut showing the developing seed.  This seed is about half of its mature size.  It is important to distinguish between the seed and the placental tissue next to it.  Otherwise it could be concluded that the seed fills the fruit when in fact it only about half fills the fruit with the other half filled with placental tissue.  This seed is not mature enough to harvest.  The seed must develop further</a:t>
            </a:r>
            <a:r>
              <a:rPr lang="en-US" dirty="0" smtClean="0"/>
              <a:t>.</a:t>
            </a:r>
            <a:endParaRPr lang="en-US" dirty="0"/>
          </a:p>
        </p:txBody>
      </p:sp>
      <p:sp>
        <p:nvSpPr>
          <p:cNvPr id="47108" name="Text Box 4"/>
          <p:cNvSpPr txBox="1">
            <a:spLocks noChangeArrowheads="1"/>
          </p:cNvSpPr>
          <p:nvPr/>
        </p:nvSpPr>
        <p:spPr bwMode="auto">
          <a:xfrm>
            <a:off x="5105400" y="685801"/>
            <a:ext cx="3048000" cy="366713"/>
          </a:xfrm>
          <a:prstGeom prst="rect">
            <a:avLst/>
          </a:prstGeom>
          <a:solidFill>
            <a:srgbClr val="A50021"/>
          </a:solidFill>
          <a:ln w="9525">
            <a:noFill/>
            <a:miter lim="800000"/>
            <a:headEnd/>
            <a:tailEnd/>
          </a:ln>
        </p:spPr>
        <p:txBody>
          <a:bodyPr>
            <a:spAutoFit/>
          </a:bodyPr>
          <a:lstStyle/>
          <a:p>
            <a:pPr>
              <a:spcBef>
                <a:spcPct val="50000"/>
              </a:spcBef>
            </a:pPr>
            <a:r>
              <a:rPr lang="en-US"/>
              <a:t>Whole uncut white ash fruit</a:t>
            </a:r>
          </a:p>
        </p:txBody>
      </p:sp>
      <p:sp>
        <p:nvSpPr>
          <p:cNvPr id="47109" name="Text Box 6"/>
          <p:cNvSpPr txBox="1">
            <a:spLocks noChangeArrowheads="1"/>
          </p:cNvSpPr>
          <p:nvPr/>
        </p:nvSpPr>
        <p:spPr bwMode="auto">
          <a:xfrm>
            <a:off x="3505200" y="3429001"/>
            <a:ext cx="2438400" cy="366713"/>
          </a:xfrm>
          <a:prstGeom prst="rect">
            <a:avLst/>
          </a:prstGeom>
          <a:solidFill>
            <a:srgbClr val="A50021"/>
          </a:solidFill>
          <a:ln w="9525">
            <a:noFill/>
            <a:miter lim="800000"/>
            <a:headEnd/>
            <a:tailEnd/>
          </a:ln>
        </p:spPr>
        <p:txBody>
          <a:bodyPr>
            <a:spAutoFit/>
          </a:bodyPr>
          <a:lstStyle/>
          <a:p>
            <a:pPr>
              <a:spcBef>
                <a:spcPct val="50000"/>
              </a:spcBef>
            </a:pPr>
            <a:r>
              <a:rPr lang="en-US"/>
              <a:t>Fruit cut longitudinally</a:t>
            </a:r>
          </a:p>
        </p:txBody>
      </p:sp>
      <p:sp>
        <p:nvSpPr>
          <p:cNvPr id="47110" name="Text Box 7"/>
          <p:cNvSpPr txBox="1">
            <a:spLocks noChangeArrowheads="1"/>
          </p:cNvSpPr>
          <p:nvPr/>
        </p:nvSpPr>
        <p:spPr bwMode="auto">
          <a:xfrm>
            <a:off x="7620000" y="2819401"/>
            <a:ext cx="1600200" cy="366713"/>
          </a:xfrm>
          <a:prstGeom prst="rect">
            <a:avLst/>
          </a:prstGeom>
          <a:noFill/>
          <a:ln w="9525">
            <a:noFill/>
            <a:miter lim="800000"/>
            <a:headEnd/>
            <a:tailEnd/>
          </a:ln>
        </p:spPr>
        <p:txBody>
          <a:bodyPr>
            <a:spAutoFit/>
          </a:bodyPr>
          <a:lstStyle/>
          <a:p>
            <a:pPr>
              <a:spcBef>
                <a:spcPct val="50000"/>
              </a:spcBef>
            </a:pPr>
            <a:endParaRPr lang="en-US"/>
          </a:p>
        </p:txBody>
      </p:sp>
      <p:sp>
        <p:nvSpPr>
          <p:cNvPr id="47111" name="Text Box 8"/>
          <p:cNvSpPr txBox="1">
            <a:spLocks noChangeArrowheads="1"/>
          </p:cNvSpPr>
          <p:nvPr/>
        </p:nvSpPr>
        <p:spPr bwMode="auto">
          <a:xfrm>
            <a:off x="7620000" y="2743200"/>
            <a:ext cx="1219200" cy="641350"/>
          </a:xfrm>
          <a:prstGeom prst="rect">
            <a:avLst/>
          </a:prstGeom>
          <a:solidFill>
            <a:srgbClr val="A50021"/>
          </a:solidFill>
          <a:ln w="9525">
            <a:noFill/>
            <a:miter lim="800000"/>
            <a:headEnd/>
            <a:tailEnd/>
          </a:ln>
        </p:spPr>
        <p:txBody>
          <a:bodyPr>
            <a:spAutoFit/>
          </a:bodyPr>
          <a:lstStyle/>
          <a:p>
            <a:pPr>
              <a:spcBef>
                <a:spcPct val="50000"/>
              </a:spcBef>
            </a:pPr>
            <a:r>
              <a:rPr lang="en-US"/>
              <a:t>Immature seed</a:t>
            </a:r>
          </a:p>
        </p:txBody>
      </p:sp>
      <p:sp>
        <p:nvSpPr>
          <p:cNvPr id="47112" name="Text Box 9"/>
          <p:cNvSpPr txBox="1">
            <a:spLocks noChangeArrowheads="1"/>
          </p:cNvSpPr>
          <p:nvPr/>
        </p:nvSpPr>
        <p:spPr bwMode="auto">
          <a:xfrm>
            <a:off x="7239000" y="4191001"/>
            <a:ext cx="1828800" cy="366713"/>
          </a:xfrm>
          <a:prstGeom prst="rect">
            <a:avLst/>
          </a:prstGeom>
          <a:solidFill>
            <a:srgbClr val="A50021"/>
          </a:solidFill>
          <a:ln w="9525">
            <a:noFill/>
            <a:miter lim="800000"/>
            <a:headEnd/>
            <a:tailEnd/>
          </a:ln>
        </p:spPr>
        <p:txBody>
          <a:bodyPr>
            <a:spAutoFit/>
          </a:bodyPr>
          <a:lstStyle/>
          <a:p>
            <a:pPr>
              <a:spcBef>
                <a:spcPct val="50000"/>
              </a:spcBef>
            </a:pPr>
            <a:r>
              <a:rPr lang="en-US"/>
              <a:t>Placental tissue</a:t>
            </a:r>
          </a:p>
        </p:txBody>
      </p:sp>
      <p:sp>
        <p:nvSpPr>
          <p:cNvPr id="47113" name="Line 10"/>
          <p:cNvSpPr>
            <a:spLocks noChangeShapeType="1"/>
          </p:cNvSpPr>
          <p:nvPr/>
        </p:nvSpPr>
        <p:spPr bwMode="auto">
          <a:xfrm flipH="1">
            <a:off x="7391400" y="3048000"/>
            <a:ext cx="228600" cy="609600"/>
          </a:xfrm>
          <a:prstGeom prst="line">
            <a:avLst/>
          </a:prstGeom>
          <a:noFill/>
          <a:ln w="9525">
            <a:solidFill>
              <a:srgbClr val="A50021"/>
            </a:solidFill>
            <a:round/>
            <a:headEnd/>
            <a:tailEnd type="triangle" w="med" len="med"/>
          </a:ln>
        </p:spPr>
        <p:txBody>
          <a:bodyPr/>
          <a:lstStyle/>
          <a:p>
            <a:endParaRPr lang="en-US"/>
          </a:p>
        </p:txBody>
      </p:sp>
      <p:sp>
        <p:nvSpPr>
          <p:cNvPr id="47114" name="Line 11"/>
          <p:cNvSpPr>
            <a:spLocks noChangeShapeType="1"/>
          </p:cNvSpPr>
          <p:nvPr/>
        </p:nvSpPr>
        <p:spPr bwMode="auto">
          <a:xfrm flipH="1" flipV="1">
            <a:off x="7696200" y="3886200"/>
            <a:ext cx="533400" cy="304800"/>
          </a:xfrm>
          <a:prstGeom prst="line">
            <a:avLst/>
          </a:prstGeom>
          <a:noFill/>
          <a:ln w="9525">
            <a:solidFill>
              <a:srgbClr val="A50021"/>
            </a:solidFill>
            <a:round/>
            <a:headEnd/>
            <a:tailEnd type="triangle" w="med" len="med"/>
          </a:ln>
        </p:spPr>
        <p:txBody>
          <a:bodyPr/>
          <a:lstStyle/>
          <a:p>
            <a:endParaRPr lang="en-US"/>
          </a:p>
        </p:txBody>
      </p:sp>
      <p:sp>
        <p:nvSpPr>
          <p:cNvPr id="11" name="TextBox 10"/>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893425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DSCN1002"/>
          <p:cNvPicPr>
            <a:picLocks noChangeAspect="1" noChangeArrowheads="1"/>
          </p:cNvPicPr>
          <p:nvPr/>
        </p:nvPicPr>
        <p:blipFill>
          <a:blip r:embed="rId3" cstate="print">
            <a:extLst>
              <a:ext uri="{28A0092B-C50C-407E-A947-70E740481C1C}">
                <a14:useLocalDpi xmlns:a14="http://schemas.microsoft.com/office/drawing/2010/main" val="0"/>
              </a:ext>
            </a:extLst>
          </a:blip>
          <a:srcRect t="-439" b="-475"/>
          <a:stretch>
            <a:fillRect/>
          </a:stretch>
        </p:blipFill>
        <p:spPr bwMode="auto">
          <a:xfrm>
            <a:off x="2590800" y="609600"/>
            <a:ext cx="4495800" cy="4724400"/>
          </a:xfrm>
          <a:prstGeom prst="rect">
            <a:avLst/>
          </a:prstGeom>
          <a:noFill/>
          <a:ln w="9525">
            <a:noFill/>
            <a:miter lim="800000"/>
            <a:headEnd/>
            <a:tailEnd/>
          </a:ln>
        </p:spPr>
      </p:pic>
      <p:sp>
        <p:nvSpPr>
          <p:cNvPr id="48131" name="Text Box 3"/>
          <p:cNvSpPr txBox="1">
            <a:spLocks noChangeArrowheads="1"/>
          </p:cNvSpPr>
          <p:nvPr/>
        </p:nvSpPr>
        <p:spPr bwMode="auto">
          <a:xfrm>
            <a:off x="2819400" y="4114801"/>
            <a:ext cx="1905000" cy="366713"/>
          </a:xfrm>
          <a:prstGeom prst="rect">
            <a:avLst/>
          </a:prstGeom>
          <a:solidFill>
            <a:srgbClr val="A50021"/>
          </a:solidFill>
          <a:ln w="9525">
            <a:noFill/>
            <a:miter lim="800000"/>
            <a:headEnd/>
            <a:tailEnd/>
          </a:ln>
        </p:spPr>
        <p:txBody>
          <a:bodyPr>
            <a:spAutoFit/>
          </a:bodyPr>
          <a:lstStyle/>
          <a:p>
            <a:pPr>
              <a:spcBef>
                <a:spcPct val="50000"/>
              </a:spcBef>
            </a:pPr>
            <a:r>
              <a:rPr lang="en-US"/>
              <a:t>Developing seed</a:t>
            </a:r>
          </a:p>
        </p:txBody>
      </p:sp>
      <p:sp>
        <p:nvSpPr>
          <p:cNvPr id="48132" name="Line 4"/>
          <p:cNvSpPr>
            <a:spLocks noChangeShapeType="1"/>
          </p:cNvSpPr>
          <p:nvPr/>
        </p:nvSpPr>
        <p:spPr bwMode="auto">
          <a:xfrm flipV="1">
            <a:off x="3810000" y="3429000"/>
            <a:ext cx="457200" cy="685800"/>
          </a:xfrm>
          <a:prstGeom prst="line">
            <a:avLst/>
          </a:prstGeom>
          <a:noFill/>
          <a:ln w="9525">
            <a:solidFill>
              <a:srgbClr val="A50021"/>
            </a:solidFill>
            <a:round/>
            <a:headEnd/>
            <a:tailEnd type="triangle" w="med" len="med"/>
          </a:ln>
        </p:spPr>
        <p:txBody>
          <a:bodyPr/>
          <a:lstStyle/>
          <a:p>
            <a:endParaRPr lang="en-US"/>
          </a:p>
        </p:txBody>
      </p:sp>
      <p:sp>
        <p:nvSpPr>
          <p:cNvPr id="48133" name="Line 5"/>
          <p:cNvSpPr>
            <a:spLocks noChangeShapeType="1"/>
          </p:cNvSpPr>
          <p:nvPr/>
        </p:nvSpPr>
        <p:spPr bwMode="auto">
          <a:xfrm flipV="1">
            <a:off x="4495800" y="3505200"/>
            <a:ext cx="1066800" cy="609600"/>
          </a:xfrm>
          <a:prstGeom prst="line">
            <a:avLst/>
          </a:prstGeom>
          <a:noFill/>
          <a:ln w="9525">
            <a:solidFill>
              <a:srgbClr val="A50021"/>
            </a:solidFill>
            <a:round/>
            <a:headEnd/>
            <a:tailEnd type="triangle" w="med" len="med"/>
          </a:ln>
        </p:spPr>
        <p:txBody>
          <a:bodyPr/>
          <a:lstStyle/>
          <a:p>
            <a:endParaRPr lang="en-US"/>
          </a:p>
        </p:txBody>
      </p:sp>
      <p:sp>
        <p:nvSpPr>
          <p:cNvPr id="48134" name="Text Box 6"/>
          <p:cNvSpPr txBox="1">
            <a:spLocks noChangeArrowheads="1"/>
          </p:cNvSpPr>
          <p:nvPr/>
        </p:nvSpPr>
        <p:spPr bwMode="auto">
          <a:xfrm>
            <a:off x="5181600" y="4648201"/>
            <a:ext cx="1905000" cy="366713"/>
          </a:xfrm>
          <a:prstGeom prst="rect">
            <a:avLst/>
          </a:prstGeom>
          <a:solidFill>
            <a:srgbClr val="A50021"/>
          </a:solidFill>
          <a:ln w="9525">
            <a:noFill/>
            <a:miter lim="800000"/>
            <a:headEnd/>
            <a:tailEnd/>
          </a:ln>
        </p:spPr>
        <p:txBody>
          <a:bodyPr>
            <a:spAutoFit/>
          </a:bodyPr>
          <a:lstStyle/>
          <a:p>
            <a:pPr>
              <a:spcBef>
                <a:spcPct val="50000"/>
              </a:spcBef>
            </a:pPr>
            <a:r>
              <a:rPr lang="en-US"/>
              <a:t>Placental tissue</a:t>
            </a:r>
          </a:p>
        </p:txBody>
      </p:sp>
      <p:sp>
        <p:nvSpPr>
          <p:cNvPr id="48135" name="Line 7"/>
          <p:cNvSpPr>
            <a:spLocks noChangeShapeType="1"/>
          </p:cNvSpPr>
          <p:nvPr/>
        </p:nvSpPr>
        <p:spPr bwMode="auto">
          <a:xfrm flipH="1" flipV="1">
            <a:off x="4495800" y="3657600"/>
            <a:ext cx="914400" cy="990600"/>
          </a:xfrm>
          <a:prstGeom prst="line">
            <a:avLst/>
          </a:prstGeom>
          <a:noFill/>
          <a:ln w="9525">
            <a:solidFill>
              <a:srgbClr val="A50021"/>
            </a:solidFill>
            <a:round/>
            <a:headEnd/>
            <a:tailEnd type="triangle" w="med" len="med"/>
          </a:ln>
        </p:spPr>
        <p:txBody>
          <a:bodyPr/>
          <a:lstStyle/>
          <a:p>
            <a:endParaRPr lang="en-US"/>
          </a:p>
        </p:txBody>
      </p:sp>
      <p:sp>
        <p:nvSpPr>
          <p:cNvPr id="48136" name="Line 8"/>
          <p:cNvSpPr>
            <a:spLocks noChangeShapeType="1"/>
          </p:cNvSpPr>
          <p:nvPr/>
        </p:nvSpPr>
        <p:spPr bwMode="auto">
          <a:xfrm flipH="1" flipV="1">
            <a:off x="5638800" y="3886200"/>
            <a:ext cx="609600" cy="762000"/>
          </a:xfrm>
          <a:prstGeom prst="line">
            <a:avLst/>
          </a:prstGeom>
          <a:noFill/>
          <a:ln w="9525">
            <a:solidFill>
              <a:srgbClr val="A50021"/>
            </a:solidFill>
            <a:round/>
            <a:headEnd/>
            <a:tailEnd type="triangle" w="med" len="med"/>
          </a:ln>
        </p:spPr>
        <p:txBody>
          <a:bodyPr/>
          <a:lstStyle/>
          <a:p>
            <a:endParaRPr lang="en-US"/>
          </a:p>
        </p:txBody>
      </p:sp>
      <p:sp>
        <p:nvSpPr>
          <p:cNvPr id="48137" name="Text Box 10"/>
          <p:cNvSpPr txBox="1">
            <a:spLocks noChangeArrowheads="1"/>
          </p:cNvSpPr>
          <p:nvPr/>
        </p:nvSpPr>
        <p:spPr bwMode="auto">
          <a:xfrm>
            <a:off x="7620000" y="990601"/>
            <a:ext cx="2819400" cy="2585323"/>
          </a:xfrm>
          <a:prstGeom prst="rect">
            <a:avLst/>
          </a:prstGeom>
          <a:noFill/>
          <a:ln w="9525">
            <a:noFill/>
            <a:miter lim="800000"/>
            <a:headEnd/>
            <a:tailEnd/>
          </a:ln>
        </p:spPr>
        <p:txBody>
          <a:bodyPr>
            <a:spAutoFit/>
          </a:bodyPr>
          <a:lstStyle/>
          <a:p>
            <a:pPr>
              <a:spcBef>
                <a:spcPct val="50000"/>
              </a:spcBef>
            </a:pPr>
            <a:r>
              <a:rPr lang="en-US" dirty="0"/>
              <a:t>Longitudinal cut showing the developing seed.  This seed is almost mature size, but is not  mature enough to harvest.  The seed coat is still green in color. Seeds from their mother tree must develop further before picking</a:t>
            </a:r>
            <a:r>
              <a:rPr lang="en-US" dirty="0" smtClean="0"/>
              <a:t>. </a:t>
            </a:r>
            <a:endParaRPr lang="en-US" dirty="0"/>
          </a:p>
        </p:txBody>
      </p:sp>
      <p:sp>
        <p:nvSpPr>
          <p:cNvPr id="10" name="TextBox 9"/>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41347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DSCN083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838200"/>
            <a:ext cx="6242050" cy="3962400"/>
          </a:xfrm>
          <a:prstGeom prst="rect">
            <a:avLst/>
          </a:prstGeom>
          <a:noFill/>
          <a:ln w="9525">
            <a:noFill/>
            <a:miter lim="800000"/>
            <a:headEnd/>
            <a:tailEnd/>
          </a:ln>
        </p:spPr>
      </p:pic>
      <p:sp>
        <p:nvSpPr>
          <p:cNvPr id="49155" name="Text Box 5"/>
          <p:cNvSpPr txBox="1">
            <a:spLocks noChangeArrowheads="1"/>
          </p:cNvSpPr>
          <p:nvPr/>
        </p:nvSpPr>
        <p:spPr bwMode="auto">
          <a:xfrm>
            <a:off x="3352800" y="5181601"/>
            <a:ext cx="6248400" cy="923330"/>
          </a:xfrm>
          <a:prstGeom prst="rect">
            <a:avLst/>
          </a:prstGeom>
          <a:noFill/>
          <a:ln w="9525">
            <a:noFill/>
            <a:miter lim="800000"/>
            <a:headEnd/>
            <a:tailEnd/>
          </a:ln>
        </p:spPr>
        <p:txBody>
          <a:bodyPr>
            <a:spAutoFit/>
          </a:bodyPr>
          <a:lstStyle/>
          <a:p>
            <a:pPr lvl="0">
              <a:spcBef>
                <a:spcPct val="50000"/>
              </a:spcBef>
            </a:pPr>
            <a:r>
              <a:rPr lang="en-US" dirty="0"/>
              <a:t>This longitudinal cut of a green ash seed shows that the seed fills the fruit cavity and the embryo has reached full length.  It is ready for harvest</a:t>
            </a:r>
            <a:r>
              <a:rPr lang="en-US" dirty="0" smtClean="0"/>
              <a:t>.</a:t>
            </a:r>
            <a:r>
              <a:rPr lang="en-US" sz="1400" i="1" dirty="0">
                <a:solidFill>
                  <a:prstClr val="black"/>
                </a:solidFill>
              </a:rPr>
              <a:t> </a:t>
            </a:r>
            <a:endParaRPr lang="en-US" dirty="0"/>
          </a:p>
        </p:txBody>
      </p:sp>
      <p:sp>
        <p:nvSpPr>
          <p:cNvPr id="49156" name="Line 6"/>
          <p:cNvSpPr>
            <a:spLocks noChangeShapeType="1"/>
          </p:cNvSpPr>
          <p:nvPr/>
        </p:nvSpPr>
        <p:spPr bwMode="auto">
          <a:xfrm flipH="1" flipV="1">
            <a:off x="7086600" y="2971800"/>
            <a:ext cx="228600" cy="609600"/>
          </a:xfrm>
          <a:prstGeom prst="line">
            <a:avLst/>
          </a:prstGeom>
          <a:noFill/>
          <a:ln w="9525">
            <a:solidFill>
              <a:srgbClr val="A50021"/>
            </a:solidFill>
            <a:round/>
            <a:headEnd/>
            <a:tailEnd type="triangle" w="med" len="med"/>
          </a:ln>
        </p:spPr>
        <p:txBody>
          <a:bodyPr/>
          <a:lstStyle/>
          <a:p>
            <a:endParaRPr lang="en-US"/>
          </a:p>
        </p:txBody>
      </p:sp>
      <p:sp>
        <p:nvSpPr>
          <p:cNvPr id="49157" name="Text Box 7"/>
          <p:cNvSpPr txBox="1">
            <a:spLocks noChangeArrowheads="1"/>
          </p:cNvSpPr>
          <p:nvPr/>
        </p:nvSpPr>
        <p:spPr bwMode="auto">
          <a:xfrm>
            <a:off x="6705601" y="3733800"/>
            <a:ext cx="2506135" cy="369332"/>
          </a:xfrm>
          <a:prstGeom prst="rect">
            <a:avLst/>
          </a:prstGeom>
          <a:solidFill>
            <a:srgbClr val="A50021"/>
          </a:solidFill>
          <a:ln w="9525">
            <a:solidFill>
              <a:srgbClr val="A50021"/>
            </a:solidFill>
            <a:miter lim="800000"/>
            <a:headEnd/>
            <a:tailEnd/>
          </a:ln>
        </p:spPr>
        <p:txBody>
          <a:bodyPr wrap="none">
            <a:spAutoFit/>
          </a:bodyPr>
          <a:lstStyle/>
          <a:p>
            <a:r>
              <a:rPr lang="en-US"/>
              <a:t>Cotyledons (seed leaves)</a:t>
            </a:r>
          </a:p>
        </p:txBody>
      </p:sp>
      <p:sp>
        <p:nvSpPr>
          <p:cNvPr id="49158" name="Text Box 8"/>
          <p:cNvSpPr txBox="1">
            <a:spLocks noChangeArrowheads="1"/>
          </p:cNvSpPr>
          <p:nvPr/>
        </p:nvSpPr>
        <p:spPr bwMode="auto">
          <a:xfrm>
            <a:off x="3505200" y="3733800"/>
            <a:ext cx="1947456" cy="369332"/>
          </a:xfrm>
          <a:prstGeom prst="rect">
            <a:avLst/>
          </a:prstGeom>
          <a:solidFill>
            <a:srgbClr val="A50021"/>
          </a:solidFill>
          <a:ln w="9525">
            <a:noFill/>
            <a:miter lim="800000"/>
            <a:headEnd/>
            <a:tailEnd/>
          </a:ln>
        </p:spPr>
        <p:txBody>
          <a:bodyPr wrap="none">
            <a:spAutoFit/>
          </a:bodyPr>
          <a:lstStyle/>
          <a:p>
            <a:r>
              <a:rPr lang="en-US"/>
              <a:t>Radicle (seed root)</a:t>
            </a:r>
          </a:p>
        </p:txBody>
      </p:sp>
      <p:sp>
        <p:nvSpPr>
          <p:cNvPr id="49159" name="Line 9"/>
          <p:cNvSpPr>
            <a:spLocks noChangeShapeType="1"/>
          </p:cNvSpPr>
          <p:nvPr/>
        </p:nvSpPr>
        <p:spPr bwMode="auto">
          <a:xfrm flipV="1">
            <a:off x="4495800" y="2667000"/>
            <a:ext cx="685800" cy="1066800"/>
          </a:xfrm>
          <a:prstGeom prst="line">
            <a:avLst/>
          </a:prstGeom>
          <a:noFill/>
          <a:ln w="9525">
            <a:solidFill>
              <a:srgbClr val="A50021"/>
            </a:solidFill>
            <a:round/>
            <a:headEnd/>
            <a:tailEnd type="triangle" w="med" len="med"/>
          </a:ln>
        </p:spPr>
        <p:txBody>
          <a:bodyPr/>
          <a:lstStyle/>
          <a:p>
            <a:endParaRPr lang="en-US"/>
          </a:p>
        </p:txBody>
      </p:sp>
      <p:sp>
        <p:nvSpPr>
          <p:cNvPr id="2" name="TextBox 1"/>
          <p:cNvSpPr txBox="1"/>
          <p:nvPr/>
        </p:nvSpPr>
        <p:spPr>
          <a:xfrm>
            <a:off x="7476064" y="6485932"/>
            <a:ext cx="4715936"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2997162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N08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143000"/>
            <a:ext cx="6242050" cy="4681538"/>
          </a:xfrm>
          <a:prstGeom prst="rect">
            <a:avLst/>
          </a:prstGeom>
          <a:noFill/>
          <a:ln w="9525">
            <a:noFill/>
            <a:miter lim="800000"/>
            <a:headEnd/>
            <a:tailEnd/>
          </a:ln>
        </p:spPr>
      </p:pic>
      <p:sp>
        <p:nvSpPr>
          <p:cNvPr id="50179" name="Text Box 3"/>
          <p:cNvSpPr txBox="1">
            <a:spLocks noChangeArrowheads="1"/>
          </p:cNvSpPr>
          <p:nvPr/>
        </p:nvSpPr>
        <p:spPr bwMode="auto">
          <a:xfrm>
            <a:off x="9067800" y="1981201"/>
            <a:ext cx="1600200" cy="3139321"/>
          </a:xfrm>
          <a:prstGeom prst="rect">
            <a:avLst/>
          </a:prstGeom>
          <a:noFill/>
          <a:ln w="9525">
            <a:noFill/>
            <a:miter lim="800000"/>
            <a:headEnd/>
            <a:tailEnd/>
          </a:ln>
        </p:spPr>
        <p:txBody>
          <a:bodyPr>
            <a:spAutoFit/>
          </a:bodyPr>
          <a:lstStyle/>
          <a:p>
            <a:pPr lvl="0">
              <a:spcBef>
                <a:spcPct val="50000"/>
              </a:spcBef>
            </a:pPr>
            <a:r>
              <a:rPr lang="en-US" dirty="0"/>
              <a:t>Longitudinal cuts on green ash seeds showing that the seed coats have matured and turned tan colored.  These seeds are ready for harvest</a:t>
            </a:r>
            <a:r>
              <a:rPr lang="en-US" dirty="0" smtClean="0"/>
              <a:t>. </a:t>
            </a:r>
            <a:endParaRPr lang="en-US" dirty="0"/>
          </a:p>
        </p:txBody>
      </p:sp>
      <p:sp>
        <p:nvSpPr>
          <p:cNvPr id="50180" name="Text Box 4"/>
          <p:cNvSpPr txBox="1">
            <a:spLocks noChangeArrowheads="1"/>
          </p:cNvSpPr>
          <p:nvPr/>
        </p:nvSpPr>
        <p:spPr bwMode="auto">
          <a:xfrm>
            <a:off x="5410200" y="1295401"/>
            <a:ext cx="2133600" cy="366713"/>
          </a:xfrm>
          <a:prstGeom prst="rect">
            <a:avLst/>
          </a:prstGeom>
          <a:solidFill>
            <a:srgbClr val="A50021"/>
          </a:solidFill>
          <a:ln w="9525">
            <a:noFill/>
            <a:miter lim="800000"/>
            <a:headEnd/>
            <a:tailEnd/>
          </a:ln>
        </p:spPr>
        <p:txBody>
          <a:bodyPr>
            <a:spAutoFit/>
          </a:bodyPr>
          <a:lstStyle/>
          <a:p>
            <a:pPr>
              <a:spcBef>
                <a:spcPct val="50000"/>
              </a:spcBef>
            </a:pPr>
            <a:r>
              <a:rPr lang="en-US"/>
              <a:t>Tan seed coats</a:t>
            </a:r>
          </a:p>
        </p:txBody>
      </p:sp>
      <p:sp>
        <p:nvSpPr>
          <p:cNvPr id="50181" name="Line 5"/>
          <p:cNvSpPr>
            <a:spLocks noChangeShapeType="1"/>
          </p:cNvSpPr>
          <p:nvPr/>
        </p:nvSpPr>
        <p:spPr bwMode="auto">
          <a:xfrm flipH="1">
            <a:off x="5181600" y="1676400"/>
            <a:ext cx="838200" cy="914400"/>
          </a:xfrm>
          <a:prstGeom prst="line">
            <a:avLst/>
          </a:prstGeom>
          <a:noFill/>
          <a:ln w="9525">
            <a:solidFill>
              <a:schemeClr val="bg1"/>
            </a:solidFill>
            <a:round/>
            <a:headEnd/>
            <a:tailEnd type="triangle" w="med" len="med"/>
          </a:ln>
        </p:spPr>
        <p:txBody>
          <a:bodyPr/>
          <a:lstStyle/>
          <a:p>
            <a:endParaRPr lang="en-US"/>
          </a:p>
        </p:txBody>
      </p:sp>
      <p:sp>
        <p:nvSpPr>
          <p:cNvPr id="50182" name="Line 6"/>
          <p:cNvSpPr>
            <a:spLocks noChangeShapeType="1"/>
          </p:cNvSpPr>
          <p:nvPr/>
        </p:nvSpPr>
        <p:spPr bwMode="auto">
          <a:xfrm>
            <a:off x="6172200" y="1676400"/>
            <a:ext cx="228600" cy="1143000"/>
          </a:xfrm>
          <a:prstGeom prst="line">
            <a:avLst/>
          </a:prstGeom>
          <a:noFill/>
          <a:ln w="9525">
            <a:solidFill>
              <a:schemeClr val="bg1"/>
            </a:solidFill>
            <a:round/>
            <a:headEnd/>
            <a:tailEnd type="triangle" w="med" len="med"/>
          </a:ln>
        </p:spPr>
        <p:txBody>
          <a:bodyPr/>
          <a:lstStyle/>
          <a:p>
            <a:endParaRPr lang="en-US"/>
          </a:p>
        </p:txBody>
      </p:sp>
      <p:sp>
        <p:nvSpPr>
          <p:cNvPr id="7" name="TextBox 6"/>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2893618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6">
                <a:lumMod val="60000"/>
                <a:lumOff val="40000"/>
              </a:schemeClr>
            </a:gs>
            <a:gs pos="0">
              <a:schemeClr val="accent6">
                <a:lumMod val="75000"/>
              </a:schemeClr>
            </a:gs>
            <a:gs pos="84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41832" y="365125"/>
            <a:ext cx="9308335" cy="1325563"/>
          </a:xfrm>
          <a:solidFill>
            <a:schemeClr val="accent6">
              <a:lumMod val="40000"/>
              <a:lumOff val="60000"/>
            </a:schemeClr>
          </a:solidFill>
        </p:spPr>
        <p:txBody>
          <a:bodyPr/>
          <a:lstStyle/>
          <a:p>
            <a:pPr algn="ctr"/>
            <a:r>
              <a:rPr lang="en-US" b="1" dirty="0"/>
              <a:t>Watching out for insect damage</a:t>
            </a:r>
            <a:endParaRPr lang="en-US" b="1" dirty="0" smtClean="0"/>
          </a:p>
        </p:txBody>
      </p:sp>
      <p:sp>
        <p:nvSpPr>
          <p:cNvPr id="51203" name="Rectangle 3"/>
          <p:cNvSpPr>
            <a:spLocks noGrp="1" noChangeArrowheads="1"/>
          </p:cNvSpPr>
          <p:nvPr>
            <p:ph idx="1"/>
          </p:nvPr>
        </p:nvSpPr>
        <p:spPr>
          <a:xfrm>
            <a:off x="1441832" y="1935176"/>
            <a:ext cx="9308335" cy="4351338"/>
          </a:xfrm>
          <a:solidFill>
            <a:schemeClr val="accent6">
              <a:lumMod val="40000"/>
              <a:lumOff val="60000"/>
            </a:schemeClr>
          </a:solidFill>
        </p:spPr>
        <p:txBody>
          <a:bodyPr/>
          <a:lstStyle/>
          <a:p>
            <a:pPr eaLnBrk="1" hangingPunct="1"/>
            <a:r>
              <a:rPr lang="en-US" dirty="0" smtClean="0"/>
              <a:t>When insects feed on seeds the seeds are often killed.</a:t>
            </a:r>
          </a:p>
          <a:p>
            <a:pPr eaLnBrk="1" hangingPunct="1"/>
            <a:r>
              <a:rPr lang="en-US" dirty="0" smtClean="0"/>
              <a:t>A longitudinal cut with a razor blade or knife will show if the seed is damaged.</a:t>
            </a:r>
          </a:p>
          <a:p>
            <a:pPr eaLnBrk="1" hangingPunct="1"/>
            <a:r>
              <a:rPr lang="en-US" dirty="0" smtClean="0"/>
              <a:t>Insect damage can also be seen in an x-ray</a:t>
            </a:r>
          </a:p>
          <a:p>
            <a:pPr eaLnBrk="1" hangingPunct="1"/>
            <a:r>
              <a:rPr lang="en-US" dirty="0" smtClean="0"/>
              <a:t>Weevils and seed bugs cause damage to ash seeds.</a:t>
            </a:r>
          </a:p>
          <a:p>
            <a:pPr marL="0" indent="0" eaLnBrk="1" hangingPunct="1">
              <a:buNone/>
            </a:pPr>
            <a:endParaRPr lang="en-US" dirty="0" smtClean="0"/>
          </a:p>
        </p:txBody>
      </p:sp>
      <p:sp>
        <p:nvSpPr>
          <p:cNvPr id="4" name="TextBox 3"/>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0001426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SCN08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4975" y="1087439"/>
            <a:ext cx="6242050" cy="4681537"/>
          </a:xfrm>
          <a:prstGeom prst="rect">
            <a:avLst/>
          </a:prstGeom>
          <a:noFill/>
          <a:ln w="9525">
            <a:noFill/>
            <a:miter lim="800000"/>
            <a:headEnd/>
            <a:tailEnd/>
          </a:ln>
        </p:spPr>
      </p:pic>
      <p:sp>
        <p:nvSpPr>
          <p:cNvPr id="53251" name="Text Box 3"/>
          <p:cNvSpPr txBox="1">
            <a:spLocks noChangeArrowheads="1"/>
          </p:cNvSpPr>
          <p:nvPr/>
        </p:nvSpPr>
        <p:spPr bwMode="auto">
          <a:xfrm>
            <a:off x="9318626" y="1600201"/>
            <a:ext cx="1349375" cy="1190625"/>
          </a:xfrm>
          <a:prstGeom prst="rect">
            <a:avLst/>
          </a:prstGeom>
          <a:noFill/>
          <a:ln w="9525">
            <a:noFill/>
            <a:miter lim="800000"/>
            <a:headEnd/>
            <a:tailEnd/>
          </a:ln>
        </p:spPr>
        <p:txBody>
          <a:bodyPr>
            <a:spAutoFit/>
          </a:bodyPr>
          <a:lstStyle/>
          <a:p>
            <a:pPr>
              <a:spcBef>
                <a:spcPct val="50000"/>
              </a:spcBef>
            </a:pPr>
            <a:r>
              <a:rPr lang="en-US" dirty="0"/>
              <a:t>A weevil  larva has destroyed this seed.</a:t>
            </a:r>
          </a:p>
        </p:txBody>
      </p:sp>
      <p:sp>
        <p:nvSpPr>
          <p:cNvPr id="53252" name="Text Box 4"/>
          <p:cNvSpPr txBox="1">
            <a:spLocks noChangeArrowheads="1"/>
          </p:cNvSpPr>
          <p:nvPr/>
        </p:nvSpPr>
        <p:spPr bwMode="auto">
          <a:xfrm>
            <a:off x="6019800" y="2278063"/>
            <a:ext cx="1066800" cy="366712"/>
          </a:xfrm>
          <a:prstGeom prst="rect">
            <a:avLst/>
          </a:prstGeom>
          <a:solidFill>
            <a:srgbClr val="A50021"/>
          </a:solidFill>
          <a:ln w="9525">
            <a:noFill/>
            <a:miter lim="800000"/>
            <a:headEnd/>
            <a:tailEnd/>
          </a:ln>
        </p:spPr>
        <p:txBody>
          <a:bodyPr>
            <a:spAutoFit/>
          </a:bodyPr>
          <a:lstStyle/>
          <a:p>
            <a:pPr>
              <a:spcBef>
                <a:spcPct val="50000"/>
              </a:spcBef>
            </a:pPr>
            <a:r>
              <a:rPr lang="en-US"/>
              <a:t>Larva</a:t>
            </a:r>
          </a:p>
        </p:txBody>
      </p:sp>
      <p:sp>
        <p:nvSpPr>
          <p:cNvPr id="53253" name="Line 5"/>
          <p:cNvSpPr>
            <a:spLocks noChangeShapeType="1"/>
          </p:cNvSpPr>
          <p:nvPr/>
        </p:nvSpPr>
        <p:spPr bwMode="auto">
          <a:xfrm>
            <a:off x="6400800" y="2590800"/>
            <a:ext cx="76200" cy="609600"/>
          </a:xfrm>
          <a:prstGeom prst="line">
            <a:avLst/>
          </a:prstGeom>
          <a:noFill/>
          <a:ln w="9525">
            <a:solidFill>
              <a:schemeClr val="bg1"/>
            </a:solidFill>
            <a:round/>
            <a:headEnd/>
            <a:tailEnd type="triangle" w="med" len="med"/>
          </a:ln>
        </p:spPr>
        <p:txBody>
          <a:bodyPr/>
          <a:lstStyle/>
          <a:p>
            <a:endParaRPr lang="en-US"/>
          </a:p>
        </p:txBody>
      </p:sp>
      <p:sp>
        <p:nvSpPr>
          <p:cNvPr id="53254" name="Text Box 6"/>
          <p:cNvSpPr txBox="1">
            <a:spLocks noChangeArrowheads="1"/>
          </p:cNvSpPr>
          <p:nvPr/>
        </p:nvSpPr>
        <p:spPr bwMode="auto">
          <a:xfrm>
            <a:off x="4267200" y="2514601"/>
            <a:ext cx="1600200" cy="366713"/>
          </a:xfrm>
          <a:prstGeom prst="rect">
            <a:avLst/>
          </a:prstGeom>
          <a:solidFill>
            <a:srgbClr val="A50021"/>
          </a:solidFill>
          <a:ln w="9525">
            <a:noFill/>
            <a:miter lim="800000"/>
            <a:headEnd/>
            <a:tailEnd/>
          </a:ln>
        </p:spPr>
        <p:txBody>
          <a:bodyPr>
            <a:spAutoFit/>
          </a:bodyPr>
          <a:lstStyle/>
          <a:p>
            <a:pPr>
              <a:spcBef>
                <a:spcPct val="50000"/>
              </a:spcBef>
            </a:pPr>
            <a:r>
              <a:rPr lang="en-US"/>
              <a:t>Head of larva</a:t>
            </a:r>
          </a:p>
        </p:txBody>
      </p:sp>
      <p:sp>
        <p:nvSpPr>
          <p:cNvPr id="53255" name="Line 7"/>
          <p:cNvSpPr>
            <a:spLocks noChangeShapeType="1"/>
          </p:cNvSpPr>
          <p:nvPr/>
        </p:nvSpPr>
        <p:spPr bwMode="auto">
          <a:xfrm>
            <a:off x="5410200" y="2895600"/>
            <a:ext cx="609600" cy="304800"/>
          </a:xfrm>
          <a:prstGeom prst="line">
            <a:avLst/>
          </a:prstGeom>
          <a:noFill/>
          <a:ln w="9525">
            <a:solidFill>
              <a:srgbClr val="A50021"/>
            </a:solidFill>
            <a:round/>
            <a:headEnd/>
            <a:tailEnd type="triangle" w="med" len="med"/>
          </a:ln>
        </p:spPr>
        <p:txBody>
          <a:bodyPr/>
          <a:lstStyle/>
          <a:p>
            <a:endParaRPr lang="en-US"/>
          </a:p>
        </p:txBody>
      </p:sp>
      <p:sp>
        <p:nvSpPr>
          <p:cNvPr id="8" name="TextBox 7"/>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4085116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SCN08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066800"/>
            <a:ext cx="6242050" cy="4681538"/>
          </a:xfrm>
          <a:prstGeom prst="rect">
            <a:avLst/>
          </a:prstGeom>
          <a:noFill/>
          <a:ln w="9525">
            <a:noFill/>
            <a:miter lim="800000"/>
            <a:headEnd/>
            <a:tailEnd/>
          </a:ln>
        </p:spPr>
      </p:pic>
      <p:sp>
        <p:nvSpPr>
          <p:cNvPr id="54275" name="Text Box 3"/>
          <p:cNvSpPr txBox="1">
            <a:spLocks noChangeArrowheads="1"/>
          </p:cNvSpPr>
          <p:nvPr/>
        </p:nvSpPr>
        <p:spPr bwMode="auto">
          <a:xfrm>
            <a:off x="9372600" y="1143000"/>
            <a:ext cx="1295400" cy="1477328"/>
          </a:xfrm>
          <a:prstGeom prst="rect">
            <a:avLst/>
          </a:prstGeom>
          <a:noFill/>
          <a:ln w="9525">
            <a:noFill/>
            <a:miter lim="800000"/>
            <a:headEnd/>
            <a:tailEnd/>
          </a:ln>
        </p:spPr>
        <p:txBody>
          <a:bodyPr>
            <a:spAutoFit/>
          </a:bodyPr>
          <a:lstStyle/>
          <a:p>
            <a:pPr>
              <a:spcBef>
                <a:spcPct val="50000"/>
              </a:spcBef>
            </a:pPr>
            <a:r>
              <a:rPr lang="en-US"/>
              <a:t>These fruits apparently have been attacked by a seed bug.  </a:t>
            </a:r>
          </a:p>
        </p:txBody>
      </p:sp>
      <p:sp>
        <p:nvSpPr>
          <p:cNvPr id="54276" name="Text Box 4"/>
          <p:cNvSpPr txBox="1">
            <a:spLocks noChangeArrowheads="1"/>
          </p:cNvSpPr>
          <p:nvPr/>
        </p:nvSpPr>
        <p:spPr bwMode="auto">
          <a:xfrm>
            <a:off x="4191001" y="1219200"/>
            <a:ext cx="3406775" cy="376238"/>
          </a:xfrm>
          <a:prstGeom prst="rect">
            <a:avLst/>
          </a:prstGeom>
          <a:solidFill>
            <a:srgbClr val="A50021"/>
          </a:solidFill>
          <a:ln w="9525">
            <a:solidFill>
              <a:srgbClr val="A50021"/>
            </a:solidFill>
            <a:miter lim="800000"/>
            <a:headEnd/>
            <a:tailEnd/>
          </a:ln>
        </p:spPr>
        <p:txBody>
          <a:bodyPr>
            <a:spAutoFit/>
          </a:bodyPr>
          <a:lstStyle/>
          <a:p>
            <a:pPr>
              <a:spcBef>
                <a:spcPct val="50000"/>
              </a:spcBef>
            </a:pPr>
            <a:r>
              <a:rPr lang="en-US"/>
              <a:t>Possible seed bug wounds</a:t>
            </a:r>
          </a:p>
        </p:txBody>
      </p:sp>
      <p:sp>
        <p:nvSpPr>
          <p:cNvPr id="54277" name="Line 5"/>
          <p:cNvSpPr>
            <a:spLocks noChangeShapeType="1"/>
          </p:cNvSpPr>
          <p:nvPr/>
        </p:nvSpPr>
        <p:spPr bwMode="auto">
          <a:xfrm flipH="1">
            <a:off x="4038600" y="1600200"/>
            <a:ext cx="914400" cy="990600"/>
          </a:xfrm>
          <a:prstGeom prst="line">
            <a:avLst/>
          </a:prstGeom>
          <a:noFill/>
          <a:ln w="9525">
            <a:solidFill>
              <a:schemeClr val="bg1"/>
            </a:solidFill>
            <a:round/>
            <a:headEnd/>
            <a:tailEnd type="triangle" w="med" len="med"/>
          </a:ln>
        </p:spPr>
        <p:txBody>
          <a:bodyPr/>
          <a:lstStyle/>
          <a:p>
            <a:endParaRPr lang="en-US"/>
          </a:p>
        </p:txBody>
      </p:sp>
      <p:sp>
        <p:nvSpPr>
          <p:cNvPr id="54278" name="Line 6"/>
          <p:cNvSpPr>
            <a:spLocks noChangeShapeType="1"/>
          </p:cNvSpPr>
          <p:nvPr/>
        </p:nvSpPr>
        <p:spPr bwMode="auto">
          <a:xfrm>
            <a:off x="5029200" y="1600200"/>
            <a:ext cx="381000" cy="1905000"/>
          </a:xfrm>
          <a:prstGeom prst="line">
            <a:avLst/>
          </a:prstGeom>
          <a:noFill/>
          <a:ln w="9525">
            <a:solidFill>
              <a:schemeClr val="bg1"/>
            </a:solidFill>
            <a:round/>
            <a:headEnd/>
            <a:tailEnd type="triangle" w="med" len="med"/>
          </a:ln>
        </p:spPr>
        <p:txBody>
          <a:bodyPr/>
          <a:lstStyle/>
          <a:p>
            <a:endParaRPr lang="en-US"/>
          </a:p>
        </p:txBody>
      </p:sp>
      <p:sp>
        <p:nvSpPr>
          <p:cNvPr id="54279" name="Line 7"/>
          <p:cNvSpPr>
            <a:spLocks noChangeShapeType="1"/>
          </p:cNvSpPr>
          <p:nvPr/>
        </p:nvSpPr>
        <p:spPr bwMode="auto">
          <a:xfrm>
            <a:off x="5943600" y="1600200"/>
            <a:ext cx="609600" cy="1676400"/>
          </a:xfrm>
          <a:prstGeom prst="line">
            <a:avLst/>
          </a:prstGeom>
          <a:noFill/>
          <a:ln w="9525">
            <a:solidFill>
              <a:schemeClr val="bg1"/>
            </a:solidFill>
            <a:round/>
            <a:headEnd/>
            <a:tailEnd type="triangle" w="med" len="med"/>
          </a:ln>
        </p:spPr>
        <p:txBody>
          <a:bodyPr/>
          <a:lstStyle/>
          <a:p>
            <a:endParaRPr lang="en-US"/>
          </a:p>
        </p:txBody>
      </p:sp>
      <p:sp>
        <p:nvSpPr>
          <p:cNvPr id="54280" name="Line 8"/>
          <p:cNvSpPr>
            <a:spLocks noChangeShapeType="1"/>
          </p:cNvSpPr>
          <p:nvPr/>
        </p:nvSpPr>
        <p:spPr bwMode="auto">
          <a:xfrm>
            <a:off x="6858000" y="1600200"/>
            <a:ext cx="762000" cy="1295400"/>
          </a:xfrm>
          <a:prstGeom prst="line">
            <a:avLst/>
          </a:prstGeom>
          <a:noFill/>
          <a:ln w="9525">
            <a:solidFill>
              <a:schemeClr val="bg1"/>
            </a:solidFill>
            <a:round/>
            <a:headEnd/>
            <a:tailEnd type="triangle" w="med" len="med"/>
          </a:ln>
        </p:spPr>
        <p:txBody>
          <a:bodyPr/>
          <a:lstStyle/>
          <a:p>
            <a:endParaRPr lang="en-US"/>
          </a:p>
        </p:txBody>
      </p:sp>
      <p:sp>
        <p:nvSpPr>
          <p:cNvPr id="54281" name="Line 9"/>
          <p:cNvSpPr>
            <a:spLocks noChangeShapeType="1"/>
          </p:cNvSpPr>
          <p:nvPr/>
        </p:nvSpPr>
        <p:spPr bwMode="auto">
          <a:xfrm>
            <a:off x="6934200" y="1524000"/>
            <a:ext cx="1676400" cy="2590800"/>
          </a:xfrm>
          <a:prstGeom prst="line">
            <a:avLst/>
          </a:prstGeom>
          <a:noFill/>
          <a:ln w="9525">
            <a:solidFill>
              <a:schemeClr val="bg1"/>
            </a:solidFill>
            <a:round/>
            <a:headEnd/>
            <a:tailEnd type="triangle" w="med" len="med"/>
          </a:ln>
        </p:spPr>
        <p:txBody>
          <a:bodyPr/>
          <a:lstStyle/>
          <a:p>
            <a:endParaRPr lang="en-US"/>
          </a:p>
        </p:txBody>
      </p:sp>
      <p:sp>
        <p:nvSpPr>
          <p:cNvPr id="10" name="TextBox 9"/>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644024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SCN08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143000"/>
            <a:ext cx="6242050" cy="4681538"/>
          </a:xfrm>
          <a:prstGeom prst="rect">
            <a:avLst/>
          </a:prstGeom>
          <a:noFill/>
          <a:ln w="9525">
            <a:noFill/>
            <a:miter lim="800000"/>
            <a:headEnd/>
            <a:tailEnd/>
          </a:ln>
        </p:spPr>
      </p:pic>
      <p:sp>
        <p:nvSpPr>
          <p:cNvPr id="55299" name="Text Box 3"/>
          <p:cNvSpPr txBox="1">
            <a:spLocks noChangeArrowheads="1"/>
          </p:cNvSpPr>
          <p:nvPr/>
        </p:nvSpPr>
        <p:spPr bwMode="auto">
          <a:xfrm>
            <a:off x="8763000" y="609601"/>
            <a:ext cx="1905000" cy="5078313"/>
          </a:xfrm>
          <a:prstGeom prst="rect">
            <a:avLst/>
          </a:prstGeom>
          <a:noFill/>
          <a:ln w="9525">
            <a:noFill/>
            <a:miter lim="800000"/>
            <a:headEnd/>
            <a:tailEnd/>
          </a:ln>
        </p:spPr>
        <p:txBody>
          <a:bodyPr>
            <a:spAutoFit/>
          </a:bodyPr>
          <a:lstStyle/>
          <a:p>
            <a:r>
              <a:rPr lang="en-US" dirty="0"/>
              <a:t>Longitudinal cuts showing the seeds in the previous slide have been damaged at the same point as the fruit was damaged.</a:t>
            </a:r>
          </a:p>
          <a:p>
            <a:endParaRPr lang="en-US" dirty="0"/>
          </a:p>
          <a:p>
            <a:r>
              <a:rPr lang="en-US" dirty="0"/>
              <a:t>Do not collect from trees with heavy amounts of insect damaged seeds.  These seeds are of poor quality and not likely to germinate. </a:t>
            </a:r>
          </a:p>
        </p:txBody>
      </p:sp>
      <p:sp>
        <p:nvSpPr>
          <p:cNvPr id="55300" name="Text Box 4"/>
          <p:cNvSpPr txBox="1">
            <a:spLocks noChangeArrowheads="1"/>
          </p:cNvSpPr>
          <p:nvPr/>
        </p:nvSpPr>
        <p:spPr bwMode="auto">
          <a:xfrm>
            <a:off x="4708526" y="1179513"/>
            <a:ext cx="3216275" cy="366712"/>
          </a:xfrm>
          <a:prstGeom prst="rect">
            <a:avLst/>
          </a:prstGeom>
          <a:solidFill>
            <a:srgbClr val="A50021"/>
          </a:solidFill>
          <a:ln w="9525">
            <a:noFill/>
            <a:miter lim="800000"/>
            <a:headEnd/>
            <a:tailEnd/>
          </a:ln>
        </p:spPr>
        <p:txBody>
          <a:bodyPr>
            <a:spAutoFit/>
          </a:bodyPr>
          <a:lstStyle/>
          <a:p>
            <a:r>
              <a:rPr lang="en-US"/>
              <a:t>Possible seed bug damage</a:t>
            </a:r>
          </a:p>
        </p:txBody>
      </p:sp>
      <p:sp>
        <p:nvSpPr>
          <p:cNvPr id="55301" name="Line 5"/>
          <p:cNvSpPr>
            <a:spLocks noChangeShapeType="1"/>
          </p:cNvSpPr>
          <p:nvPr/>
        </p:nvSpPr>
        <p:spPr bwMode="auto">
          <a:xfrm flipH="1">
            <a:off x="3657600" y="1524000"/>
            <a:ext cx="1524000" cy="914400"/>
          </a:xfrm>
          <a:prstGeom prst="line">
            <a:avLst/>
          </a:prstGeom>
          <a:noFill/>
          <a:ln w="9525">
            <a:solidFill>
              <a:schemeClr val="bg1"/>
            </a:solidFill>
            <a:round/>
            <a:headEnd/>
            <a:tailEnd type="triangle" w="med" len="med"/>
          </a:ln>
        </p:spPr>
        <p:txBody>
          <a:bodyPr/>
          <a:lstStyle/>
          <a:p>
            <a:endParaRPr lang="en-US"/>
          </a:p>
        </p:txBody>
      </p:sp>
      <p:sp>
        <p:nvSpPr>
          <p:cNvPr id="55302" name="Line 6"/>
          <p:cNvSpPr>
            <a:spLocks noChangeShapeType="1"/>
          </p:cNvSpPr>
          <p:nvPr/>
        </p:nvSpPr>
        <p:spPr bwMode="auto">
          <a:xfrm flipH="1">
            <a:off x="4648200" y="1524000"/>
            <a:ext cx="685800" cy="1752600"/>
          </a:xfrm>
          <a:prstGeom prst="line">
            <a:avLst/>
          </a:prstGeom>
          <a:noFill/>
          <a:ln w="9525">
            <a:solidFill>
              <a:schemeClr val="bg1"/>
            </a:solidFill>
            <a:round/>
            <a:headEnd/>
            <a:tailEnd type="triangle" w="med" len="med"/>
          </a:ln>
        </p:spPr>
        <p:txBody>
          <a:bodyPr/>
          <a:lstStyle/>
          <a:p>
            <a:endParaRPr lang="en-US"/>
          </a:p>
        </p:txBody>
      </p:sp>
      <p:sp>
        <p:nvSpPr>
          <p:cNvPr id="55303" name="Line 8"/>
          <p:cNvSpPr>
            <a:spLocks noChangeShapeType="1"/>
          </p:cNvSpPr>
          <p:nvPr/>
        </p:nvSpPr>
        <p:spPr bwMode="auto">
          <a:xfrm flipH="1">
            <a:off x="5410200" y="1524000"/>
            <a:ext cx="152400" cy="1219200"/>
          </a:xfrm>
          <a:prstGeom prst="line">
            <a:avLst/>
          </a:prstGeom>
          <a:noFill/>
          <a:ln w="9525">
            <a:solidFill>
              <a:schemeClr val="bg1"/>
            </a:solidFill>
            <a:round/>
            <a:headEnd/>
            <a:tailEnd type="triangle" w="med" len="med"/>
          </a:ln>
        </p:spPr>
        <p:txBody>
          <a:bodyPr/>
          <a:lstStyle/>
          <a:p>
            <a:endParaRPr lang="en-US"/>
          </a:p>
        </p:txBody>
      </p:sp>
      <p:sp>
        <p:nvSpPr>
          <p:cNvPr id="55304" name="Line 9"/>
          <p:cNvSpPr>
            <a:spLocks noChangeShapeType="1"/>
          </p:cNvSpPr>
          <p:nvPr/>
        </p:nvSpPr>
        <p:spPr bwMode="auto">
          <a:xfrm flipH="1">
            <a:off x="6324600" y="1524000"/>
            <a:ext cx="914400" cy="914400"/>
          </a:xfrm>
          <a:prstGeom prst="line">
            <a:avLst/>
          </a:prstGeom>
          <a:noFill/>
          <a:ln w="9525">
            <a:solidFill>
              <a:schemeClr val="bg1"/>
            </a:solidFill>
            <a:round/>
            <a:headEnd/>
            <a:tailEnd type="triangle" w="med" len="med"/>
          </a:ln>
        </p:spPr>
        <p:txBody>
          <a:bodyPr/>
          <a:lstStyle/>
          <a:p>
            <a:endParaRPr lang="en-US"/>
          </a:p>
        </p:txBody>
      </p:sp>
      <p:sp>
        <p:nvSpPr>
          <p:cNvPr id="55305" name="Line 10"/>
          <p:cNvSpPr>
            <a:spLocks noChangeShapeType="1"/>
          </p:cNvSpPr>
          <p:nvPr/>
        </p:nvSpPr>
        <p:spPr bwMode="auto">
          <a:xfrm flipH="1">
            <a:off x="7239000" y="1524000"/>
            <a:ext cx="76200" cy="1981200"/>
          </a:xfrm>
          <a:prstGeom prst="line">
            <a:avLst/>
          </a:prstGeom>
          <a:noFill/>
          <a:ln w="9525">
            <a:solidFill>
              <a:schemeClr val="bg1"/>
            </a:solidFill>
            <a:round/>
            <a:headEnd/>
            <a:tailEnd type="triangle" w="med" len="med"/>
          </a:ln>
        </p:spPr>
        <p:txBody>
          <a:bodyPr/>
          <a:lstStyle/>
          <a:p>
            <a:endParaRPr lang="en-US"/>
          </a:p>
        </p:txBody>
      </p:sp>
      <p:sp>
        <p:nvSpPr>
          <p:cNvPr id="55306" name="Line 11"/>
          <p:cNvSpPr>
            <a:spLocks noChangeShapeType="1"/>
          </p:cNvSpPr>
          <p:nvPr/>
        </p:nvSpPr>
        <p:spPr bwMode="auto">
          <a:xfrm>
            <a:off x="7543800" y="1600200"/>
            <a:ext cx="0" cy="0"/>
          </a:xfrm>
          <a:prstGeom prst="line">
            <a:avLst/>
          </a:prstGeom>
          <a:noFill/>
          <a:ln w="9525">
            <a:solidFill>
              <a:schemeClr val="tx1"/>
            </a:solidFill>
            <a:round/>
            <a:headEnd/>
            <a:tailEnd type="triangle" w="med" len="med"/>
          </a:ln>
        </p:spPr>
        <p:txBody>
          <a:bodyPr/>
          <a:lstStyle/>
          <a:p>
            <a:endParaRPr lang="en-US"/>
          </a:p>
        </p:txBody>
      </p:sp>
      <p:sp>
        <p:nvSpPr>
          <p:cNvPr id="55307" name="Line 12"/>
          <p:cNvSpPr>
            <a:spLocks noChangeShapeType="1"/>
          </p:cNvSpPr>
          <p:nvPr/>
        </p:nvSpPr>
        <p:spPr bwMode="auto">
          <a:xfrm>
            <a:off x="7467600" y="1524000"/>
            <a:ext cx="838200" cy="2057400"/>
          </a:xfrm>
          <a:prstGeom prst="line">
            <a:avLst/>
          </a:prstGeom>
          <a:noFill/>
          <a:ln w="9525">
            <a:solidFill>
              <a:schemeClr val="bg1"/>
            </a:solidFill>
            <a:round/>
            <a:headEnd/>
            <a:tailEnd type="triangle" w="med" len="med"/>
          </a:ln>
        </p:spPr>
        <p:txBody>
          <a:bodyPr/>
          <a:lstStyle/>
          <a:p>
            <a:endParaRPr lang="en-US"/>
          </a:p>
        </p:txBody>
      </p:sp>
      <p:sp>
        <p:nvSpPr>
          <p:cNvPr id="12" name="TextBox 11"/>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251773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311" y="6426728"/>
            <a:ext cx="3420224" cy="521887"/>
          </a:xfrm>
        </p:spPr>
        <p:txBody>
          <a:bodyPr>
            <a:normAutofit/>
          </a:bodyPr>
          <a:lstStyle/>
          <a:p>
            <a:r>
              <a:rPr lang="en-US" sz="1400" i="1" dirty="0" smtClean="0"/>
              <a:t>(photos by Norma Kline)</a:t>
            </a:r>
            <a:endParaRPr lang="en-US" sz="2000" i="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3886" y="1065504"/>
            <a:ext cx="3668224" cy="4890966"/>
          </a:xfrm>
          <a:prstGeom prst="rect">
            <a:avLst/>
          </a:prstGeom>
          <a:ln w="1270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6703" y="1065504"/>
            <a:ext cx="3684800" cy="4913067"/>
          </a:xfrm>
          <a:prstGeom prst="rect">
            <a:avLst/>
          </a:prstGeom>
          <a:ln w="12700">
            <a:solidFill>
              <a:schemeClr val="tx1"/>
            </a:solidFill>
          </a:ln>
        </p:spPr>
      </p:pic>
      <p:sp>
        <p:nvSpPr>
          <p:cNvPr id="3" name="TextBox 2"/>
          <p:cNvSpPr txBox="1"/>
          <p:nvPr/>
        </p:nvSpPr>
        <p:spPr>
          <a:xfrm>
            <a:off x="170318" y="6103562"/>
            <a:ext cx="11716881" cy="646331"/>
          </a:xfrm>
          <a:prstGeom prst="rect">
            <a:avLst/>
          </a:prstGeom>
          <a:noFill/>
        </p:spPr>
        <p:txBody>
          <a:bodyPr wrap="square" rtlCol="0">
            <a:spAutoFit/>
          </a:bodyPr>
          <a:lstStyle/>
          <a:p>
            <a:r>
              <a:rPr lang="en-US" dirty="0" smtClean="0"/>
              <a:t>If you see these symptoms on ash trees in your area please record location, take photo and report findings to </a:t>
            </a:r>
            <a:r>
              <a:rPr lang="en-US" dirty="0"/>
              <a:t>Megan Lewien (</a:t>
            </a:r>
            <a:r>
              <a:rPr lang="en-US" u="sng" dirty="0">
                <a:hlinkClick r:id="rId4"/>
              </a:rPr>
              <a:t>megan.lewien@usda.gov</a:t>
            </a:r>
            <a:r>
              <a:rPr lang="en-US" dirty="0"/>
              <a:t> or Richard Sniezko (</a:t>
            </a:r>
            <a:r>
              <a:rPr lang="en-US" u="sng" dirty="0">
                <a:hlinkClick r:id="rId5"/>
              </a:rPr>
              <a:t>richard.sniezko@usda.gov</a:t>
            </a:r>
            <a:r>
              <a:rPr lang="en-US" dirty="0"/>
              <a:t>) </a:t>
            </a:r>
            <a:endParaRPr lang="en-US" dirty="0" smtClean="0"/>
          </a:p>
        </p:txBody>
      </p:sp>
      <p:sp>
        <p:nvSpPr>
          <p:cNvPr id="6" name="Rectangle 5"/>
          <p:cNvSpPr/>
          <p:nvPr/>
        </p:nvSpPr>
        <p:spPr>
          <a:xfrm>
            <a:off x="298302" y="123256"/>
            <a:ext cx="10312400" cy="707886"/>
          </a:xfrm>
          <a:prstGeom prst="rect">
            <a:avLst/>
          </a:prstGeom>
        </p:spPr>
        <p:txBody>
          <a:bodyPr wrap="square">
            <a:spAutoFit/>
          </a:bodyPr>
          <a:lstStyle/>
          <a:p>
            <a:pPr algn="ctr"/>
            <a:r>
              <a:rPr lang="en-US" sz="4000" b="1" dirty="0"/>
              <a:t>OREGON Ash leaf </a:t>
            </a:r>
            <a:r>
              <a:rPr lang="en-US" sz="4000" b="1" dirty="0" smtClean="0"/>
              <a:t>‘</a:t>
            </a:r>
            <a:r>
              <a:rPr lang="en-US" sz="4000" b="1" dirty="0" err="1" smtClean="0"/>
              <a:t>skeletonizer</a:t>
            </a:r>
            <a:r>
              <a:rPr lang="en-US" sz="4000" b="1" dirty="0" smtClean="0"/>
              <a:t>’</a:t>
            </a:r>
            <a:endParaRPr lang="en-US" sz="4000" dirty="0"/>
          </a:p>
        </p:txBody>
      </p:sp>
    </p:spTree>
    <p:extLst>
      <p:ext uri="{BB962C8B-B14F-4D97-AF65-F5344CB8AC3E}">
        <p14:creationId xmlns:p14="http://schemas.microsoft.com/office/powerpoint/2010/main" val="90246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rot="5400000">
            <a:off x="-1174750" y="1416047"/>
            <a:ext cx="6858000" cy="4025900"/>
          </a:xfrm>
          <a:prstGeom prst="rect">
            <a:avLst/>
          </a:prstGeom>
          <a:ln w="12700">
            <a:solidFill>
              <a:schemeClr val="tx1"/>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8175894" y="3288225"/>
            <a:ext cx="5361544" cy="1778000"/>
          </a:xfrm>
          <a:prstGeom prst="rect">
            <a:avLst/>
          </a:prstGeom>
          <a:ln w="1270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441156" y="1148803"/>
            <a:ext cx="6858001" cy="4560386"/>
          </a:xfrm>
          <a:prstGeom prst="rect">
            <a:avLst/>
          </a:prstGeom>
          <a:ln w="12700">
            <a:solidFill>
              <a:schemeClr val="tx1"/>
            </a:solidFill>
          </a:ln>
        </p:spPr>
      </p:pic>
      <p:sp>
        <p:nvSpPr>
          <p:cNvPr id="6" name="TextBox 5"/>
          <p:cNvSpPr txBox="1"/>
          <p:nvPr/>
        </p:nvSpPr>
        <p:spPr>
          <a:xfrm>
            <a:off x="9473114" y="0"/>
            <a:ext cx="2767104" cy="1246495"/>
          </a:xfrm>
          <a:prstGeom prst="rect">
            <a:avLst/>
          </a:prstGeom>
          <a:noFill/>
        </p:spPr>
        <p:txBody>
          <a:bodyPr wrap="none" rtlCol="0">
            <a:spAutoFit/>
          </a:bodyPr>
          <a:lstStyle/>
          <a:p>
            <a:r>
              <a:rPr lang="en-US" sz="2400" b="1" dirty="0" smtClean="0"/>
              <a:t>Oregon ash seed –</a:t>
            </a:r>
          </a:p>
          <a:p>
            <a:r>
              <a:rPr lang="en-US" dirty="0" smtClean="0"/>
              <a:t>Eugene, OR, late Aug 2019</a:t>
            </a:r>
          </a:p>
          <a:p>
            <a:r>
              <a:rPr lang="en-US" sz="1100" dirty="0" smtClean="0"/>
              <a:t>(photos: </a:t>
            </a:r>
            <a:r>
              <a:rPr lang="en-US" sz="1100" dirty="0" err="1" smtClean="0"/>
              <a:t>R.Sniezko</a:t>
            </a:r>
            <a:r>
              <a:rPr lang="en-US" sz="1100" dirty="0" smtClean="0"/>
              <a:t>)</a:t>
            </a:r>
          </a:p>
          <a:p>
            <a:endParaRPr lang="en-US" sz="1100" dirty="0"/>
          </a:p>
          <a:p>
            <a:r>
              <a:rPr lang="en-US" sz="1100" dirty="0" smtClean="0"/>
              <a:t>Some trees can have 1000’s of samara (seed)</a:t>
            </a:r>
            <a:endParaRPr lang="en-US" sz="1100" dirty="0"/>
          </a:p>
        </p:txBody>
      </p:sp>
    </p:spTree>
    <p:extLst>
      <p:ext uri="{BB962C8B-B14F-4D97-AF65-F5344CB8AC3E}">
        <p14:creationId xmlns:p14="http://schemas.microsoft.com/office/powerpoint/2010/main" val="68684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6000">
              <a:schemeClr val="accent6">
                <a:lumMod val="60000"/>
                <a:lumOff val="40000"/>
              </a:schemeClr>
            </a:gs>
            <a:gs pos="0">
              <a:schemeClr val="accent6">
                <a:lumMod val="75000"/>
              </a:schemeClr>
            </a:gs>
            <a:gs pos="84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7428" y="376143"/>
            <a:ext cx="9837144" cy="1177236"/>
          </a:xfrm>
          <a:solidFill>
            <a:schemeClr val="accent6">
              <a:lumMod val="40000"/>
              <a:lumOff val="60000"/>
            </a:schemeClr>
          </a:solidFill>
        </p:spPr>
        <p:txBody>
          <a:bodyPr/>
          <a:lstStyle/>
          <a:p>
            <a:pPr algn="ctr"/>
            <a:r>
              <a:rPr lang="en-US" b="1" dirty="0" smtClean="0"/>
              <a:t>When and What to Collect? </a:t>
            </a:r>
            <a:endParaRPr lang="en-US" b="1" dirty="0"/>
          </a:p>
        </p:txBody>
      </p:sp>
      <p:sp>
        <p:nvSpPr>
          <p:cNvPr id="4" name="Rectangle 3"/>
          <p:cNvSpPr/>
          <p:nvPr/>
        </p:nvSpPr>
        <p:spPr>
          <a:xfrm>
            <a:off x="1177428" y="1745772"/>
            <a:ext cx="9837145" cy="4044056"/>
          </a:xfrm>
          <a:prstGeom prst="rect">
            <a:avLst/>
          </a:prstGeom>
          <a:solidFill>
            <a:schemeClr val="accent6">
              <a:lumMod val="40000"/>
              <a:lumOff val="60000"/>
            </a:schemeClr>
          </a:solid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Calibri" panose="020F0502020204030204" pitchFamily="34" charset="0"/>
              </a:rPr>
              <a:t>Seeds are expected </a:t>
            </a:r>
            <a:r>
              <a:rPr lang="en-US" sz="2400" dirty="0">
                <a:latin typeface="Calibri" panose="020F0502020204030204" pitchFamily="34" charset="0"/>
                <a:ea typeface="Calibri" panose="020F0502020204030204" pitchFamily="34" charset="0"/>
                <a:cs typeface="Calibri" panose="020F0502020204030204" pitchFamily="34" charset="0"/>
              </a:rPr>
              <a:t>to ripen (and start falling from tree) </a:t>
            </a:r>
            <a:r>
              <a:rPr lang="en-US" sz="2400" dirty="0" smtClean="0">
                <a:latin typeface="Calibri" panose="020F0502020204030204" pitchFamily="34" charset="0"/>
                <a:ea typeface="Calibri" panose="020F0502020204030204" pitchFamily="34" charset="0"/>
                <a:cs typeface="Calibri" panose="020F0502020204030204" pitchFamily="34" charset="0"/>
              </a:rPr>
              <a:t>late </a:t>
            </a:r>
            <a:r>
              <a:rPr lang="en-US" sz="2400" dirty="0">
                <a:latin typeface="Calibri" panose="020F0502020204030204" pitchFamily="34" charset="0"/>
                <a:ea typeface="Calibri" panose="020F0502020204030204" pitchFamily="34" charset="0"/>
                <a:cs typeface="Calibri" panose="020F0502020204030204" pitchFamily="34" charset="0"/>
              </a:rPr>
              <a:t>August-Oct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Dissection to observe embryo development, weevil damage.  (See pictures </a:t>
            </a:r>
            <a:r>
              <a:rPr lang="en-US" sz="2400" dirty="0" smtClean="0">
                <a:latin typeface="Calibri" panose="020F0502020204030204" pitchFamily="34" charset="0"/>
                <a:ea typeface="Calibri" panose="020F0502020204030204" pitchFamily="34" charset="0"/>
                <a:cs typeface="Calibri" panose="020F0502020204030204" pitchFamily="34" charset="0"/>
              </a:rPr>
              <a:t>below</a:t>
            </a:r>
            <a:r>
              <a:rPr lang="en-US" sz="2400" dirty="0">
                <a:latin typeface="Calibri" panose="020F0502020204030204" pitchFamily="34" charset="0"/>
                <a:ea typeface="Calibri" panose="020F0502020204030204" pitchFamily="34" charset="0"/>
                <a:cs typeface="Calibri" panose="020F0502020204030204" pitchFamily="34" charset="0"/>
              </a:rPr>
              <a:t>.) Cut lengthwise using razor blade. Observe with hand lens.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Don’t collect if </a:t>
            </a:r>
            <a:r>
              <a:rPr lang="en-US" sz="2400" dirty="0" smtClean="0">
                <a:latin typeface="Calibri" panose="020F0502020204030204" pitchFamily="34" charset="0"/>
                <a:ea typeface="Calibri" panose="020F0502020204030204" pitchFamily="34" charset="0"/>
                <a:cs typeface="Calibri" panose="020F0502020204030204" pitchFamily="34" charset="0"/>
              </a:rPr>
              <a:t>&lt;50</a:t>
            </a:r>
            <a:r>
              <a:rPr lang="en-US" sz="2400" dirty="0">
                <a:latin typeface="Calibri" panose="020F0502020204030204" pitchFamily="34" charset="0"/>
                <a:ea typeface="Calibri" panose="020F0502020204030204" pitchFamily="34" charset="0"/>
                <a:cs typeface="Calibri" panose="020F0502020204030204" pitchFamily="34" charset="0"/>
              </a:rPr>
              <a:t>% of the seeds don’t look good.  Some seeds will be damaged by seed weevils and/or have unviable embryos.  That is OK and expected. </a:t>
            </a:r>
            <a:endParaRPr lang="en-US" sz="2400" dirty="0" smtClean="0">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Calibri" panose="020F0502020204030204" pitchFamily="34" charset="0"/>
              </a:rPr>
              <a:t>Color </a:t>
            </a:r>
            <a:r>
              <a:rPr lang="en-US" sz="2400" dirty="0">
                <a:latin typeface="Calibri" panose="020F0502020204030204" pitchFamily="34" charset="0"/>
                <a:ea typeface="Calibri" panose="020F0502020204030204" pitchFamily="34" charset="0"/>
                <a:cs typeface="Calibri" panose="020F0502020204030204" pitchFamily="34" charset="0"/>
              </a:rPr>
              <a:t>change. Don’t wait too long but realize that samaras are shed early if empty (no seed) or if seeds are damaged (weevils).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Calibri" panose="020F0502020204030204" pitchFamily="34" charset="0"/>
              </a:rPr>
              <a:t>Best time is when peduncles start to yellow or transition from yellow to brown (</a:t>
            </a:r>
            <a:r>
              <a:rPr lang="en-US" sz="2400" dirty="0" err="1">
                <a:latin typeface="Calibri" panose="020F0502020204030204" pitchFamily="34" charset="0"/>
                <a:ea typeface="Calibri" panose="020F0502020204030204" pitchFamily="34" charset="0"/>
                <a:cs typeface="Calibri" panose="020F0502020204030204" pitchFamily="34" charset="0"/>
              </a:rPr>
              <a:t>Carstens</a:t>
            </a:r>
            <a:r>
              <a:rPr lang="en-US" sz="2400" dirty="0">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7048555" y="6334780"/>
            <a:ext cx="7167716" cy="523220"/>
          </a:xfrm>
          <a:prstGeom prst="rect">
            <a:avLst/>
          </a:prstGeom>
          <a:noFill/>
        </p:spPr>
        <p:txBody>
          <a:bodyPr wrap="square" rtlCol="0">
            <a:spAutoFit/>
          </a:bodyPr>
          <a:lstStyle/>
          <a:p>
            <a:r>
              <a:rPr lang="en-US" sz="1400" i="1" dirty="0" smtClean="0"/>
              <a:t>Collection summary from ODF Oregon Ash Seed Collecting Protocol;</a:t>
            </a:r>
          </a:p>
          <a:p>
            <a:r>
              <a:rPr lang="en-US" sz="1400" i="1" dirty="0" smtClean="0"/>
              <a:t>PC: 427362-18; PCA: 51047 Index:27400</a:t>
            </a:r>
            <a:endParaRPr lang="en-US" sz="1400" i="1" dirty="0"/>
          </a:p>
        </p:txBody>
      </p:sp>
    </p:spTree>
    <p:extLst>
      <p:ext uri="{BB962C8B-B14F-4D97-AF65-F5344CB8AC3E}">
        <p14:creationId xmlns:p14="http://schemas.microsoft.com/office/powerpoint/2010/main" val="25470120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SCN08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428" y="466810"/>
            <a:ext cx="6724038" cy="5043029"/>
          </a:xfrm>
          <a:prstGeom prst="rect">
            <a:avLst/>
          </a:prstGeom>
          <a:noFill/>
          <a:ln w="9525">
            <a:noFill/>
            <a:miter lim="800000"/>
            <a:headEnd/>
            <a:tailEnd/>
          </a:ln>
        </p:spPr>
      </p:pic>
      <p:sp>
        <p:nvSpPr>
          <p:cNvPr id="40963" name="Text Box 3"/>
          <p:cNvSpPr txBox="1">
            <a:spLocks noChangeArrowheads="1"/>
          </p:cNvSpPr>
          <p:nvPr/>
        </p:nvSpPr>
        <p:spPr bwMode="auto">
          <a:xfrm>
            <a:off x="2682428" y="5639098"/>
            <a:ext cx="6724038" cy="762645"/>
          </a:xfrm>
          <a:prstGeom prst="rect">
            <a:avLst/>
          </a:prstGeom>
          <a:noFill/>
          <a:ln w="9525">
            <a:noFill/>
            <a:miter lim="800000"/>
            <a:headEnd/>
            <a:tailEnd/>
          </a:ln>
        </p:spPr>
        <p:txBody>
          <a:bodyPr wrap="square">
            <a:spAutoFit/>
          </a:bodyPr>
          <a:lstStyle/>
          <a:p>
            <a:pPr>
              <a:lnSpc>
                <a:spcPct val="80000"/>
              </a:lnSpc>
            </a:pPr>
            <a:r>
              <a:rPr lang="en-US" dirty="0"/>
              <a:t>To examine the seed, first grasp it as shown here. The fruit can then be torn open with the thumb nail of the other hand to expose the developing seed. </a:t>
            </a:r>
          </a:p>
        </p:txBody>
      </p:sp>
      <p:sp>
        <p:nvSpPr>
          <p:cNvPr id="4" name="TextBox 3"/>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1287058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CN08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533400"/>
            <a:ext cx="6242050" cy="4681538"/>
          </a:xfrm>
          <a:prstGeom prst="rect">
            <a:avLst/>
          </a:prstGeom>
          <a:noFill/>
          <a:ln w="9525">
            <a:noFill/>
            <a:miter lim="800000"/>
            <a:headEnd/>
            <a:tailEnd/>
          </a:ln>
        </p:spPr>
      </p:pic>
      <p:sp>
        <p:nvSpPr>
          <p:cNvPr id="41987" name="Text Box 3"/>
          <p:cNvSpPr txBox="1">
            <a:spLocks noChangeArrowheads="1"/>
          </p:cNvSpPr>
          <p:nvPr/>
        </p:nvSpPr>
        <p:spPr bwMode="auto">
          <a:xfrm>
            <a:off x="3200400" y="6324601"/>
            <a:ext cx="6172200" cy="366713"/>
          </a:xfrm>
          <a:prstGeom prst="rect">
            <a:avLst/>
          </a:prstGeom>
          <a:noFill/>
          <a:ln w="9525">
            <a:noFill/>
            <a:miter lim="800000"/>
            <a:headEnd/>
            <a:tailEnd/>
          </a:ln>
        </p:spPr>
        <p:txBody>
          <a:bodyPr>
            <a:spAutoFit/>
          </a:bodyPr>
          <a:lstStyle/>
          <a:p>
            <a:pPr>
              <a:spcBef>
                <a:spcPct val="50000"/>
              </a:spcBef>
            </a:pPr>
            <a:endParaRPr lang="en-US"/>
          </a:p>
        </p:txBody>
      </p:sp>
      <p:sp>
        <p:nvSpPr>
          <p:cNvPr id="41988" name="Text Box 4"/>
          <p:cNvSpPr txBox="1">
            <a:spLocks noChangeArrowheads="1"/>
          </p:cNvSpPr>
          <p:nvPr/>
        </p:nvSpPr>
        <p:spPr bwMode="auto">
          <a:xfrm>
            <a:off x="3048000" y="5350933"/>
            <a:ext cx="6324600" cy="319446"/>
          </a:xfrm>
          <a:prstGeom prst="rect">
            <a:avLst/>
          </a:prstGeom>
          <a:noFill/>
          <a:ln w="9525">
            <a:noFill/>
            <a:miter lim="800000"/>
            <a:headEnd/>
            <a:tailEnd/>
          </a:ln>
        </p:spPr>
        <p:txBody>
          <a:bodyPr wrap="square">
            <a:spAutoFit/>
          </a:bodyPr>
          <a:lstStyle/>
          <a:p>
            <a:pPr>
              <a:lnSpc>
                <a:spcPct val="80000"/>
              </a:lnSpc>
            </a:pPr>
            <a:r>
              <a:rPr lang="en-US" dirty="0"/>
              <a:t>This fruit has been torn open to expose the seed for examination</a:t>
            </a:r>
            <a:r>
              <a:rPr lang="en-US" dirty="0" smtClean="0"/>
              <a:t>.</a:t>
            </a:r>
            <a:r>
              <a:rPr lang="en-US" i="1" dirty="0"/>
              <a:t> </a:t>
            </a:r>
            <a:r>
              <a:rPr lang="en-US" i="1" dirty="0" smtClean="0"/>
              <a:t> </a:t>
            </a:r>
            <a:endParaRPr lang="en-US" dirty="0"/>
          </a:p>
        </p:txBody>
      </p:sp>
      <p:sp>
        <p:nvSpPr>
          <p:cNvPr id="5" name="TextBox 4"/>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2122633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SCN0864"/>
          <p:cNvPicPr>
            <a:picLocks noChangeAspect="1" noChangeArrowheads="1"/>
          </p:cNvPicPr>
          <p:nvPr/>
        </p:nvPicPr>
        <p:blipFill>
          <a:blip r:embed="rId3" cstate="print">
            <a:extLst>
              <a:ext uri="{28A0092B-C50C-407E-A947-70E740481C1C}">
                <a14:useLocalDpi xmlns:a14="http://schemas.microsoft.com/office/drawing/2010/main" val="0"/>
              </a:ext>
            </a:extLst>
          </a:blip>
          <a:srcRect b="-475"/>
          <a:stretch>
            <a:fillRect/>
          </a:stretch>
        </p:blipFill>
        <p:spPr bwMode="auto">
          <a:xfrm>
            <a:off x="2974975" y="731838"/>
            <a:ext cx="6242050" cy="4703762"/>
          </a:xfrm>
          <a:prstGeom prst="rect">
            <a:avLst/>
          </a:prstGeom>
          <a:noFill/>
          <a:ln w="9525">
            <a:noFill/>
            <a:miter lim="800000"/>
            <a:headEnd/>
            <a:tailEnd/>
          </a:ln>
        </p:spPr>
      </p:pic>
      <p:sp>
        <p:nvSpPr>
          <p:cNvPr id="43011" name="Text Box 3"/>
          <p:cNvSpPr txBox="1">
            <a:spLocks noChangeArrowheads="1"/>
          </p:cNvSpPr>
          <p:nvPr/>
        </p:nvSpPr>
        <p:spPr bwMode="auto">
          <a:xfrm>
            <a:off x="3009900" y="5489078"/>
            <a:ext cx="6248400" cy="923330"/>
          </a:xfrm>
          <a:prstGeom prst="rect">
            <a:avLst/>
          </a:prstGeom>
          <a:noFill/>
          <a:ln w="9525">
            <a:noFill/>
            <a:miter lim="800000"/>
            <a:headEnd/>
            <a:tailEnd/>
          </a:ln>
        </p:spPr>
        <p:txBody>
          <a:bodyPr>
            <a:spAutoFit/>
          </a:bodyPr>
          <a:lstStyle/>
          <a:p>
            <a:pPr>
              <a:spcBef>
                <a:spcPct val="50000"/>
              </a:spcBef>
            </a:pPr>
            <a:r>
              <a:rPr lang="en-US" dirty="0"/>
              <a:t>This seed has been pulled from the fruit after tearing the fruit open.  The brown seed color indicates the fruit is ready for harvest</a:t>
            </a:r>
            <a:r>
              <a:rPr lang="en-US" dirty="0" smtClean="0"/>
              <a:t>.</a:t>
            </a:r>
            <a:r>
              <a:rPr lang="en-US" i="1" dirty="0"/>
              <a:t> </a:t>
            </a:r>
            <a:endParaRPr lang="en-US" dirty="0"/>
          </a:p>
        </p:txBody>
      </p:sp>
      <p:sp>
        <p:nvSpPr>
          <p:cNvPr id="43012" name="Text Box 4"/>
          <p:cNvSpPr txBox="1">
            <a:spLocks noChangeArrowheads="1"/>
          </p:cNvSpPr>
          <p:nvPr/>
        </p:nvSpPr>
        <p:spPr bwMode="auto">
          <a:xfrm>
            <a:off x="7696200" y="4038601"/>
            <a:ext cx="762000" cy="366713"/>
          </a:xfrm>
          <a:prstGeom prst="rect">
            <a:avLst/>
          </a:prstGeom>
          <a:solidFill>
            <a:srgbClr val="A50021"/>
          </a:solidFill>
          <a:ln w="9525">
            <a:noFill/>
            <a:miter lim="800000"/>
            <a:headEnd/>
            <a:tailEnd/>
          </a:ln>
        </p:spPr>
        <p:txBody>
          <a:bodyPr>
            <a:spAutoFit/>
          </a:bodyPr>
          <a:lstStyle/>
          <a:p>
            <a:pPr>
              <a:spcBef>
                <a:spcPct val="50000"/>
              </a:spcBef>
            </a:pPr>
            <a:r>
              <a:rPr lang="en-US"/>
              <a:t>seed</a:t>
            </a:r>
          </a:p>
        </p:txBody>
      </p:sp>
      <p:sp>
        <p:nvSpPr>
          <p:cNvPr id="43013" name="Line 5"/>
          <p:cNvSpPr>
            <a:spLocks noChangeShapeType="1"/>
          </p:cNvSpPr>
          <p:nvPr/>
        </p:nvSpPr>
        <p:spPr bwMode="auto">
          <a:xfrm flipH="1" flipV="1">
            <a:off x="7391400" y="3505200"/>
            <a:ext cx="533400" cy="533400"/>
          </a:xfrm>
          <a:prstGeom prst="line">
            <a:avLst/>
          </a:prstGeom>
          <a:noFill/>
          <a:ln w="9525">
            <a:solidFill>
              <a:srgbClr val="A50021"/>
            </a:solidFill>
            <a:round/>
            <a:headEnd/>
            <a:tailEnd type="triangle" w="med" len="med"/>
          </a:ln>
        </p:spPr>
        <p:txBody>
          <a:bodyPr/>
          <a:lstStyle/>
          <a:p>
            <a:endParaRPr lang="en-US"/>
          </a:p>
        </p:txBody>
      </p:sp>
      <p:sp>
        <p:nvSpPr>
          <p:cNvPr id="43014" name="Text Box 6"/>
          <p:cNvSpPr txBox="1">
            <a:spLocks noChangeArrowheads="1"/>
          </p:cNvSpPr>
          <p:nvPr/>
        </p:nvSpPr>
        <p:spPr bwMode="auto">
          <a:xfrm>
            <a:off x="4267200" y="4267201"/>
            <a:ext cx="1752600" cy="366713"/>
          </a:xfrm>
          <a:prstGeom prst="rect">
            <a:avLst/>
          </a:prstGeom>
          <a:solidFill>
            <a:srgbClr val="A50021"/>
          </a:solidFill>
          <a:ln w="9525">
            <a:noFill/>
            <a:miter lim="800000"/>
            <a:headEnd/>
            <a:tailEnd/>
          </a:ln>
        </p:spPr>
        <p:txBody>
          <a:bodyPr>
            <a:spAutoFit/>
          </a:bodyPr>
          <a:lstStyle/>
          <a:p>
            <a:pPr>
              <a:spcBef>
                <a:spcPct val="50000"/>
              </a:spcBef>
            </a:pPr>
            <a:r>
              <a:rPr lang="en-US"/>
              <a:t>Fruit torn open</a:t>
            </a:r>
          </a:p>
        </p:txBody>
      </p:sp>
      <p:sp>
        <p:nvSpPr>
          <p:cNvPr id="43015" name="Line 7"/>
          <p:cNvSpPr>
            <a:spLocks noChangeShapeType="1"/>
          </p:cNvSpPr>
          <p:nvPr/>
        </p:nvSpPr>
        <p:spPr bwMode="auto">
          <a:xfrm flipV="1">
            <a:off x="5562600" y="3581400"/>
            <a:ext cx="1143000" cy="609600"/>
          </a:xfrm>
          <a:prstGeom prst="line">
            <a:avLst/>
          </a:prstGeom>
          <a:noFill/>
          <a:ln w="9525">
            <a:solidFill>
              <a:srgbClr val="A50021"/>
            </a:solidFill>
            <a:round/>
            <a:headEnd/>
            <a:tailEnd type="triangle" w="med" len="med"/>
          </a:ln>
        </p:spPr>
        <p:txBody>
          <a:bodyPr/>
          <a:lstStyle/>
          <a:p>
            <a:endParaRPr lang="en-US"/>
          </a:p>
        </p:txBody>
      </p:sp>
      <p:sp>
        <p:nvSpPr>
          <p:cNvPr id="8" name="TextBox 7"/>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2708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SCN08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066800"/>
            <a:ext cx="6242050" cy="4681538"/>
          </a:xfrm>
          <a:prstGeom prst="rect">
            <a:avLst/>
          </a:prstGeom>
          <a:noFill/>
          <a:ln w="9525">
            <a:noFill/>
            <a:miter lim="800000"/>
            <a:headEnd/>
            <a:tailEnd/>
          </a:ln>
        </p:spPr>
      </p:pic>
      <p:sp>
        <p:nvSpPr>
          <p:cNvPr id="44035" name="Text Box 3"/>
          <p:cNvSpPr txBox="1">
            <a:spLocks noChangeArrowheads="1"/>
          </p:cNvSpPr>
          <p:nvPr/>
        </p:nvSpPr>
        <p:spPr bwMode="auto">
          <a:xfrm>
            <a:off x="9372600" y="762000"/>
            <a:ext cx="1295400" cy="4385816"/>
          </a:xfrm>
          <a:prstGeom prst="rect">
            <a:avLst/>
          </a:prstGeom>
          <a:noFill/>
          <a:ln w="9525">
            <a:noFill/>
            <a:miter lim="800000"/>
            <a:headEnd/>
            <a:tailEnd/>
          </a:ln>
        </p:spPr>
        <p:txBody>
          <a:bodyPr>
            <a:spAutoFit/>
          </a:bodyPr>
          <a:lstStyle/>
          <a:p>
            <a:pPr>
              <a:spcBef>
                <a:spcPct val="50000"/>
              </a:spcBef>
            </a:pPr>
            <a:r>
              <a:rPr lang="en-US" dirty="0"/>
              <a:t>A green immature seed excised from the fruit with the embryo excised from the seed.  The embryo is firming up but is still immature. </a:t>
            </a:r>
            <a:endParaRPr lang="en-US" dirty="0" smtClean="0"/>
          </a:p>
          <a:p>
            <a:pPr>
              <a:spcBef>
                <a:spcPct val="50000"/>
              </a:spcBef>
            </a:pPr>
            <a:endParaRPr lang="en-US" dirty="0"/>
          </a:p>
        </p:txBody>
      </p:sp>
      <p:sp>
        <p:nvSpPr>
          <p:cNvPr id="44037" name="Text Box 5"/>
          <p:cNvSpPr txBox="1">
            <a:spLocks noChangeArrowheads="1"/>
          </p:cNvSpPr>
          <p:nvPr/>
        </p:nvSpPr>
        <p:spPr bwMode="auto">
          <a:xfrm>
            <a:off x="5422968" y="2363327"/>
            <a:ext cx="1501775" cy="923330"/>
          </a:xfrm>
          <a:prstGeom prst="rect">
            <a:avLst/>
          </a:prstGeom>
          <a:solidFill>
            <a:srgbClr val="A50021"/>
          </a:solidFill>
          <a:ln w="9525">
            <a:noFill/>
            <a:miter lim="800000"/>
            <a:headEnd/>
            <a:tailEnd/>
          </a:ln>
        </p:spPr>
        <p:txBody>
          <a:bodyPr>
            <a:spAutoFit/>
          </a:bodyPr>
          <a:lstStyle/>
          <a:p>
            <a:pPr>
              <a:spcBef>
                <a:spcPct val="50000"/>
              </a:spcBef>
            </a:pPr>
            <a:r>
              <a:rPr lang="en-US" dirty="0"/>
              <a:t>Immature seed (embryo removed)</a:t>
            </a:r>
          </a:p>
        </p:txBody>
      </p:sp>
      <p:sp>
        <p:nvSpPr>
          <p:cNvPr id="44038" name="Text Box 9"/>
          <p:cNvSpPr txBox="1">
            <a:spLocks noChangeArrowheads="1"/>
          </p:cNvSpPr>
          <p:nvPr/>
        </p:nvSpPr>
        <p:spPr bwMode="auto">
          <a:xfrm>
            <a:off x="3429000" y="1295400"/>
            <a:ext cx="1371600" cy="641350"/>
          </a:xfrm>
          <a:prstGeom prst="rect">
            <a:avLst/>
          </a:prstGeom>
          <a:solidFill>
            <a:srgbClr val="A50021"/>
          </a:solidFill>
          <a:ln w="9525">
            <a:noFill/>
            <a:miter lim="800000"/>
            <a:headEnd/>
            <a:tailEnd/>
          </a:ln>
        </p:spPr>
        <p:txBody>
          <a:bodyPr>
            <a:spAutoFit/>
          </a:bodyPr>
          <a:lstStyle/>
          <a:p>
            <a:pPr>
              <a:spcBef>
                <a:spcPct val="50000"/>
              </a:spcBef>
            </a:pPr>
            <a:r>
              <a:rPr lang="en-US"/>
              <a:t>Radicle (seed root)</a:t>
            </a:r>
          </a:p>
        </p:txBody>
      </p:sp>
      <p:sp>
        <p:nvSpPr>
          <p:cNvPr id="44039" name="Text Box 10"/>
          <p:cNvSpPr txBox="1">
            <a:spLocks noChangeArrowheads="1"/>
          </p:cNvSpPr>
          <p:nvPr/>
        </p:nvSpPr>
        <p:spPr bwMode="auto">
          <a:xfrm>
            <a:off x="7239000" y="1219200"/>
            <a:ext cx="1905000" cy="641350"/>
          </a:xfrm>
          <a:prstGeom prst="rect">
            <a:avLst/>
          </a:prstGeom>
          <a:solidFill>
            <a:srgbClr val="A50021"/>
          </a:solidFill>
          <a:ln w="9525">
            <a:noFill/>
            <a:miter lim="800000"/>
            <a:headEnd/>
            <a:tailEnd/>
          </a:ln>
        </p:spPr>
        <p:txBody>
          <a:bodyPr>
            <a:spAutoFit/>
          </a:bodyPr>
          <a:lstStyle/>
          <a:p>
            <a:pPr>
              <a:spcBef>
                <a:spcPct val="50000"/>
              </a:spcBef>
            </a:pPr>
            <a:r>
              <a:rPr lang="en-US"/>
              <a:t>Cotyledons (seed leaves)</a:t>
            </a:r>
          </a:p>
        </p:txBody>
      </p:sp>
      <p:sp>
        <p:nvSpPr>
          <p:cNvPr id="44040" name="Line 11"/>
          <p:cNvSpPr>
            <a:spLocks noChangeShapeType="1"/>
          </p:cNvSpPr>
          <p:nvPr/>
        </p:nvSpPr>
        <p:spPr bwMode="auto">
          <a:xfrm flipH="1">
            <a:off x="7239000" y="1828800"/>
            <a:ext cx="685800" cy="152400"/>
          </a:xfrm>
          <a:prstGeom prst="line">
            <a:avLst/>
          </a:prstGeom>
          <a:noFill/>
          <a:ln w="9525">
            <a:solidFill>
              <a:schemeClr val="bg1"/>
            </a:solidFill>
            <a:round/>
            <a:headEnd/>
            <a:tailEnd type="triangle" w="med" len="med"/>
          </a:ln>
        </p:spPr>
        <p:txBody>
          <a:bodyPr/>
          <a:lstStyle/>
          <a:p>
            <a:endParaRPr lang="en-US"/>
          </a:p>
        </p:txBody>
      </p:sp>
      <p:sp>
        <p:nvSpPr>
          <p:cNvPr id="44041" name="Line 13"/>
          <p:cNvSpPr>
            <a:spLocks noChangeShapeType="1"/>
          </p:cNvSpPr>
          <p:nvPr/>
        </p:nvSpPr>
        <p:spPr bwMode="auto">
          <a:xfrm>
            <a:off x="4191000" y="1905000"/>
            <a:ext cx="762000" cy="228600"/>
          </a:xfrm>
          <a:prstGeom prst="line">
            <a:avLst/>
          </a:prstGeom>
          <a:noFill/>
          <a:ln w="9525">
            <a:solidFill>
              <a:schemeClr val="bg1"/>
            </a:solidFill>
            <a:round/>
            <a:headEnd/>
            <a:tailEnd type="triangle" w="med" len="med"/>
          </a:ln>
        </p:spPr>
        <p:txBody>
          <a:bodyPr/>
          <a:lstStyle/>
          <a:p>
            <a:endParaRPr lang="en-US"/>
          </a:p>
        </p:txBody>
      </p:sp>
      <p:sp>
        <p:nvSpPr>
          <p:cNvPr id="10" name="TextBox 9"/>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619630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SCN08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762001"/>
            <a:ext cx="6242050" cy="4170363"/>
          </a:xfrm>
          <a:prstGeom prst="rect">
            <a:avLst/>
          </a:prstGeom>
          <a:noFill/>
          <a:ln w="9525">
            <a:noFill/>
            <a:miter lim="800000"/>
            <a:headEnd/>
            <a:tailEnd/>
          </a:ln>
        </p:spPr>
      </p:pic>
      <p:sp>
        <p:nvSpPr>
          <p:cNvPr id="45059" name="Text Box 3"/>
          <p:cNvSpPr txBox="1">
            <a:spLocks noChangeArrowheads="1"/>
          </p:cNvSpPr>
          <p:nvPr/>
        </p:nvSpPr>
        <p:spPr bwMode="auto">
          <a:xfrm>
            <a:off x="3200400" y="5257801"/>
            <a:ext cx="6172200" cy="1200329"/>
          </a:xfrm>
          <a:prstGeom prst="rect">
            <a:avLst/>
          </a:prstGeom>
          <a:noFill/>
          <a:ln w="9525">
            <a:noFill/>
            <a:miter lim="800000"/>
            <a:headEnd/>
            <a:tailEnd/>
          </a:ln>
        </p:spPr>
        <p:txBody>
          <a:bodyPr>
            <a:spAutoFit/>
          </a:bodyPr>
          <a:lstStyle/>
          <a:p>
            <a:pPr lvl="0">
              <a:spcBef>
                <a:spcPct val="50000"/>
              </a:spcBef>
            </a:pPr>
            <a:r>
              <a:rPr lang="en-US" dirty="0"/>
              <a:t>White ash seeds at different stages of examination.  These seeds are ready to collect because the seed coat is brown, the seed fills the fruit, and the embryo and endosperm are firm and not soft or milky. </a:t>
            </a:r>
          </a:p>
        </p:txBody>
      </p:sp>
      <p:sp>
        <p:nvSpPr>
          <p:cNvPr id="45060" name="Text Box 4"/>
          <p:cNvSpPr txBox="1">
            <a:spLocks noChangeArrowheads="1"/>
          </p:cNvSpPr>
          <p:nvPr/>
        </p:nvSpPr>
        <p:spPr bwMode="auto">
          <a:xfrm>
            <a:off x="6019800" y="4343401"/>
            <a:ext cx="1295400" cy="366713"/>
          </a:xfrm>
          <a:prstGeom prst="rect">
            <a:avLst/>
          </a:prstGeom>
          <a:solidFill>
            <a:srgbClr val="A50021"/>
          </a:solidFill>
          <a:ln w="9525">
            <a:noFill/>
            <a:miter lim="800000"/>
            <a:headEnd/>
            <a:tailEnd/>
          </a:ln>
        </p:spPr>
        <p:txBody>
          <a:bodyPr>
            <a:spAutoFit/>
          </a:bodyPr>
          <a:lstStyle/>
          <a:p>
            <a:pPr>
              <a:spcBef>
                <a:spcPct val="50000"/>
              </a:spcBef>
            </a:pPr>
            <a:r>
              <a:rPr lang="en-US"/>
              <a:t>Whole fruit</a:t>
            </a:r>
          </a:p>
        </p:txBody>
      </p:sp>
      <p:sp>
        <p:nvSpPr>
          <p:cNvPr id="45061" name="Text Box 5"/>
          <p:cNvSpPr txBox="1">
            <a:spLocks noChangeArrowheads="1"/>
          </p:cNvSpPr>
          <p:nvPr/>
        </p:nvSpPr>
        <p:spPr bwMode="auto">
          <a:xfrm>
            <a:off x="4343400" y="2819401"/>
            <a:ext cx="3276600" cy="366713"/>
          </a:xfrm>
          <a:prstGeom prst="rect">
            <a:avLst/>
          </a:prstGeom>
          <a:solidFill>
            <a:srgbClr val="A50021"/>
          </a:solidFill>
          <a:ln w="9525">
            <a:noFill/>
            <a:miter lim="800000"/>
            <a:headEnd/>
            <a:tailEnd/>
          </a:ln>
        </p:spPr>
        <p:txBody>
          <a:bodyPr>
            <a:spAutoFit/>
          </a:bodyPr>
          <a:lstStyle/>
          <a:p>
            <a:pPr>
              <a:spcBef>
                <a:spcPct val="50000"/>
              </a:spcBef>
            </a:pPr>
            <a:r>
              <a:rPr lang="en-US"/>
              <a:t>Fruit torn open exposing seed</a:t>
            </a:r>
          </a:p>
        </p:txBody>
      </p:sp>
      <p:sp>
        <p:nvSpPr>
          <p:cNvPr id="45062" name="Text Box 6"/>
          <p:cNvSpPr txBox="1">
            <a:spLocks noChangeArrowheads="1"/>
          </p:cNvSpPr>
          <p:nvPr/>
        </p:nvSpPr>
        <p:spPr bwMode="auto">
          <a:xfrm>
            <a:off x="6019800" y="1828801"/>
            <a:ext cx="2819400" cy="366713"/>
          </a:xfrm>
          <a:prstGeom prst="rect">
            <a:avLst/>
          </a:prstGeom>
          <a:solidFill>
            <a:srgbClr val="A50021"/>
          </a:solidFill>
          <a:ln w="9525">
            <a:noFill/>
            <a:miter lim="800000"/>
            <a:headEnd/>
            <a:tailEnd/>
          </a:ln>
        </p:spPr>
        <p:txBody>
          <a:bodyPr>
            <a:spAutoFit/>
          </a:bodyPr>
          <a:lstStyle/>
          <a:p>
            <a:pPr>
              <a:spcBef>
                <a:spcPct val="50000"/>
              </a:spcBef>
            </a:pPr>
            <a:r>
              <a:rPr lang="en-US"/>
              <a:t>A firm full sized embryo</a:t>
            </a:r>
          </a:p>
        </p:txBody>
      </p:sp>
      <p:sp>
        <p:nvSpPr>
          <p:cNvPr id="45063" name="Text Box 7"/>
          <p:cNvSpPr txBox="1">
            <a:spLocks noChangeArrowheads="1"/>
          </p:cNvSpPr>
          <p:nvPr/>
        </p:nvSpPr>
        <p:spPr bwMode="auto">
          <a:xfrm>
            <a:off x="7696200" y="990600"/>
            <a:ext cx="1295400" cy="641350"/>
          </a:xfrm>
          <a:prstGeom prst="rect">
            <a:avLst/>
          </a:prstGeom>
          <a:solidFill>
            <a:srgbClr val="A50021"/>
          </a:solidFill>
          <a:ln w="9525">
            <a:noFill/>
            <a:miter lim="800000"/>
            <a:headEnd/>
            <a:tailEnd/>
          </a:ln>
        </p:spPr>
        <p:txBody>
          <a:bodyPr>
            <a:spAutoFit/>
          </a:bodyPr>
          <a:lstStyle/>
          <a:p>
            <a:pPr>
              <a:spcBef>
                <a:spcPct val="50000"/>
              </a:spcBef>
            </a:pPr>
            <a:r>
              <a:rPr lang="en-US" dirty="0"/>
              <a:t>Radicle (seed root)</a:t>
            </a:r>
          </a:p>
        </p:txBody>
      </p:sp>
      <p:sp>
        <p:nvSpPr>
          <p:cNvPr id="45064" name="Text Box 8"/>
          <p:cNvSpPr txBox="1">
            <a:spLocks noChangeArrowheads="1"/>
          </p:cNvSpPr>
          <p:nvPr/>
        </p:nvSpPr>
        <p:spPr bwMode="auto">
          <a:xfrm>
            <a:off x="4191000" y="1066800"/>
            <a:ext cx="1600200" cy="641350"/>
          </a:xfrm>
          <a:prstGeom prst="rect">
            <a:avLst/>
          </a:prstGeom>
          <a:solidFill>
            <a:srgbClr val="A50021"/>
          </a:solidFill>
          <a:ln w="9525">
            <a:noFill/>
            <a:miter lim="800000"/>
            <a:headEnd/>
            <a:tailEnd/>
          </a:ln>
        </p:spPr>
        <p:txBody>
          <a:bodyPr>
            <a:spAutoFit/>
          </a:bodyPr>
          <a:lstStyle/>
          <a:p>
            <a:pPr>
              <a:spcBef>
                <a:spcPct val="50000"/>
              </a:spcBef>
            </a:pPr>
            <a:r>
              <a:rPr lang="en-US"/>
              <a:t>Cotyledons (seed leaves)</a:t>
            </a:r>
          </a:p>
        </p:txBody>
      </p:sp>
      <p:sp>
        <p:nvSpPr>
          <p:cNvPr id="45065" name="Line 9"/>
          <p:cNvSpPr>
            <a:spLocks noChangeShapeType="1"/>
          </p:cNvSpPr>
          <p:nvPr/>
        </p:nvSpPr>
        <p:spPr bwMode="auto">
          <a:xfrm>
            <a:off x="5791200" y="1219200"/>
            <a:ext cx="685800" cy="304800"/>
          </a:xfrm>
          <a:prstGeom prst="line">
            <a:avLst/>
          </a:prstGeom>
          <a:noFill/>
          <a:ln w="9525">
            <a:solidFill>
              <a:srgbClr val="A50021"/>
            </a:solidFill>
            <a:round/>
            <a:headEnd/>
            <a:tailEnd type="triangle" w="med" len="med"/>
          </a:ln>
        </p:spPr>
        <p:txBody>
          <a:bodyPr/>
          <a:lstStyle/>
          <a:p>
            <a:endParaRPr lang="en-US"/>
          </a:p>
        </p:txBody>
      </p:sp>
      <p:sp>
        <p:nvSpPr>
          <p:cNvPr id="45066" name="Line 10"/>
          <p:cNvSpPr>
            <a:spLocks noChangeShapeType="1"/>
          </p:cNvSpPr>
          <p:nvPr/>
        </p:nvSpPr>
        <p:spPr bwMode="auto">
          <a:xfrm flipH="1">
            <a:off x="7239000" y="1219200"/>
            <a:ext cx="457200" cy="381000"/>
          </a:xfrm>
          <a:prstGeom prst="line">
            <a:avLst/>
          </a:prstGeom>
          <a:noFill/>
          <a:ln w="9525">
            <a:solidFill>
              <a:srgbClr val="A50021"/>
            </a:solidFill>
            <a:round/>
            <a:headEnd/>
            <a:tailEnd type="triangle" w="med" len="med"/>
          </a:ln>
        </p:spPr>
        <p:txBody>
          <a:bodyPr/>
          <a:lstStyle/>
          <a:p>
            <a:endParaRPr lang="en-US"/>
          </a:p>
        </p:txBody>
      </p:sp>
      <p:sp>
        <p:nvSpPr>
          <p:cNvPr id="11" name="TextBox 10"/>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2826528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SCN08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087438"/>
            <a:ext cx="5029200" cy="4094162"/>
          </a:xfrm>
          <a:prstGeom prst="rect">
            <a:avLst/>
          </a:prstGeom>
          <a:noFill/>
          <a:ln w="9525">
            <a:noFill/>
            <a:miter lim="800000"/>
            <a:headEnd/>
            <a:tailEnd/>
          </a:ln>
        </p:spPr>
      </p:pic>
      <p:sp>
        <p:nvSpPr>
          <p:cNvPr id="46083" name="Text Box 3"/>
          <p:cNvSpPr txBox="1">
            <a:spLocks noChangeArrowheads="1"/>
          </p:cNvSpPr>
          <p:nvPr/>
        </p:nvSpPr>
        <p:spPr bwMode="auto">
          <a:xfrm>
            <a:off x="3556000" y="5325533"/>
            <a:ext cx="5943600" cy="923330"/>
          </a:xfrm>
          <a:prstGeom prst="rect">
            <a:avLst/>
          </a:prstGeom>
          <a:noFill/>
          <a:ln w="9525">
            <a:noFill/>
            <a:miter lim="800000"/>
            <a:headEnd/>
            <a:tailEnd/>
          </a:ln>
        </p:spPr>
        <p:txBody>
          <a:bodyPr>
            <a:spAutoFit/>
          </a:bodyPr>
          <a:lstStyle/>
          <a:p>
            <a:pPr lvl="0">
              <a:spcBef>
                <a:spcPct val="50000"/>
              </a:spcBef>
            </a:pPr>
            <a:r>
              <a:rPr lang="en-US" dirty="0" smtClean="0"/>
              <a:t>Fruits can also be cut longitudinally with a razor blade to make a clean cut that sometimes makes it easier to see more detail. </a:t>
            </a:r>
            <a:endParaRPr lang="en-US" sz="1400" i="1" dirty="0">
              <a:solidFill>
                <a:prstClr val="black"/>
              </a:solidFill>
            </a:endParaRPr>
          </a:p>
        </p:txBody>
      </p:sp>
      <p:sp>
        <p:nvSpPr>
          <p:cNvPr id="4" name="TextBox 3"/>
          <p:cNvSpPr txBox="1"/>
          <p:nvPr/>
        </p:nvSpPr>
        <p:spPr>
          <a:xfrm>
            <a:off x="7560734" y="6531002"/>
            <a:ext cx="5469469" cy="523220"/>
          </a:xfrm>
          <a:prstGeom prst="rect">
            <a:avLst/>
          </a:prstGeom>
          <a:noFill/>
        </p:spPr>
        <p:txBody>
          <a:bodyPr wrap="square" rtlCol="0">
            <a:spAutoFit/>
          </a:bodyPr>
          <a:lstStyle/>
          <a:p>
            <a:r>
              <a:rPr lang="en-US" sz="1400" i="1" dirty="0">
                <a:solidFill>
                  <a:prstClr val="black"/>
                </a:solidFill>
              </a:rPr>
              <a:t>Slide by R.P. </a:t>
            </a:r>
            <a:r>
              <a:rPr lang="en-US" sz="1400" i="1" dirty="0" err="1">
                <a:solidFill>
                  <a:prstClr val="black"/>
                </a:solidFill>
              </a:rPr>
              <a:t>Karrfalt</a:t>
            </a:r>
            <a:r>
              <a:rPr lang="en-US" sz="1400" i="1" dirty="0">
                <a:solidFill>
                  <a:prstClr val="black"/>
                </a:solidFill>
              </a:rPr>
              <a:t> - Director, USFS National Seed Laboratory</a:t>
            </a:r>
          </a:p>
          <a:p>
            <a:endParaRPr lang="en-US" sz="1400" dirty="0"/>
          </a:p>
        </p:txBody>
      </p:sp>
    </p:spTree>
    <p:extLst>
      <p:ext uri="{BB962C8B-B14F-4D97-AF65-F5344CB8AC3E}">
        <p14:creationId xmlns:p14="http://schemas.microsoft.com/office/powerpoint/2010/main" val="3989938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160</TotalTime>
  <Words>941</Words>
  <Application>Microsoft Office PowerPoint</Application>
  <PresentationFormat>Widescreen</PresentationFormat>
  <Paragraphs>89</Paragraphs>
  <Slides>18</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Symbol</vt:lpstr>
      <vt:lpstr>Times New Roman</vt:lpstr>
      <vt:lpstr>Office Theme</vt:lpstr>
      <vt:lpstr>Ash Seed Collection</vt:lpstr>
      <vt:lpstr>PowerPoint Presentation</vt:lpstr>
      <vt:lpstr>When and What to Collect?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Watching out for insect damage</vt:lpstr>
      <vt:lpstr>PowerPoint Presentation</vt:lpstr>
      <vt:lpstr>PowerPoint Presentation</vt:lpstr>
      <vt:lpstr>PowerPoint Presentation</vt:lpstr>
      <vt:lpstr>(photos by Norma Kline)</vt:lpstr>
    </vt:vector>
  </TitlesOfParts>
  <Company>U. S.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Lewien, Megan - FS</dc:creator>
  <cp:lastModifiedBy>Lewien, Megan - FS</cp:lastModifiedBy>
  <cp:revision>25</cp:revision>
  <cp:lastPrinted>2019-08-29T17:46:38Z</cp:lastPrinted>
  <dcterms:created xsi:type="dcterms:W3CDTF">2019-08-27T23:18:23Z</dcterms:created>
  <dcterms:modified xsi:type="dcterms:W3CDTF">2019-09-04T23:35:24Z</dcterms:modified>
</cp:coreProperties>
</file>